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8"/>
    <p:sldMasterId id="2147483663" r:id="rId29"/>
    <p:sldMasterId id="2147483699" r:id="rId30"/>
    <p:sldMasterId id="2147483720" r:id="rId31"/>
  </p:sldMasterIdLst>
  <p:notesMasterIdLst>
    <p:notesMasterId r:id="rId53"/>
  </p:notesMasterIdLst>
  <p:sldIdLst>
    <p:sldId id="256" r:id="rId32"/>
    <p:sldId id="2386" r:id="rId33"/>
    <p:sldId id="1572" r:id="rId34"/>
    <p:sldId id="1574" r:id="rId35"/>
    <p:sldId id="1575" r:id="rId36"/>
    <p:sldId id="1577" r:id="rId37"/>
    <p:sldId id="1579" r:id="rId38"/>
    <p:sldId id="2379" r:id="rId39"/>
    <p:sldId id="2371" r:id="rId40"/>
    <p:sldId id="2380" r:id="rId41"/>
    <p:sldId id="2381" r:id="rId42"/>
    <p:sldId id="2382" r:id="rId43"/>
    <p:sldId id="2383" r:id="rId44"/>
    <p:sldId id="2387" r:id="rId45"/>
    <p:sldId id="2388" r:id="rId46"/>
    <p:sldId id="2390" r:id="rId47"/>
    <p:sldId id="259" r:id="rId48"/>
    <p:sldId id="268" r:id="rId49"/>
    <p:sldId id="2384" r:id="rId50"/>
    <p:sldId id="2385" r:id="rId51"/>
    <p:sldId id="238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E6528-C40B-8060-D457-F0961AA1D85C}" v="3" dt="2021-11-11T19:32:28.963"/>
    <p1510:client id="{6E4FE0C6-B663-4E38-9BB9-2AC22177C005}" vWet="148" dt="2021-11-08T23:28:12.109"/>
    <p1510:client id="{7876A2FA-0B22-4E46-88BD-E433A2A111A8}" v="141" dt="2021-11-09T19:54:55.206"/>
    <p1510:client id="{C9AC5CE5-D6E5-2AAB-57DF-4ACBED48B914}" v="320" dt="2021-11-08T20:56:31.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425" autoAdjust="0"/>
  </p:normalViewPr>
  <p:slideViewPr>
    <p:cSldViewPr snapToGrid="0">
      <p:cViewPr varScale="1">
        <p:scale>
          <a:sx n="62" d="100"/>
          <a:sy n="62" d="100"/>
        </p:scale>
        <p:origin x="145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8.xml"/><Relationship Id="rId21" Type="http://schemas.openxmlformats.org/officeDocument/2006/relationships/customXml" Target="../customXml/item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slide" Target="slides/slide16.xml"/><Relationship Id="rId50" Type="http://schemas.openxmlformats.org/officeDocument/2006/relationships/slide" Target="slides/slide19.xml"/><Relationship Id="rId55"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Master" Target="slideMasters/slideMaster2.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customXml" Target="../customXml/item5.xml"/><Relationship Id="rId19" Type="http://schemas.openxmlformats.org/officeDocument/2006/relationships/customXml" Target="../customXml/item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3.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56"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20.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20" Type="http://schemas.openxmlformats.org/officeDocument/2006/relationships/customXml" Target="../customXml/item20.xml"/><Relationship Id="rId41" Type="http://schemas.openxmlformats.org/officeDocument/2006/relationships/slide" Target="slides/slide1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Master" Target="slideMasters/slideMaster1.xml"/><Relationship Id="rId36" Type="http://schemas.openxmlformats.org/officeDocument/2006/relationships/slide" Target="slides/slide5.xml"/><Relationship Id="rId49" Type="http://schemas.openxmlformats.org/officeDocument/2006/relationships/slide" Target="slides/slide18.xml"/><Relationship Id="rId57" Type="http://schemas.openxmlformats.org/officeDocument/2006/relationships/tableStyles" Target="tableStyles.xml"/><Relationship Id="rId10" Type="http://schemas.openxmlformats.org/officeDocument/2006/relationships/customXml" Target="../customXml/item10.xml"/><Relationship Id="rId31" Type="http://schemas.openxmlformats.org/officeDocument/2006/relationships/slideMaster" Target="slideMasters/slideMaster4.xml"/><Relationship Id="rId44" Type="http://schemas.openxmlformats.org/officeDocument/2006/relationships/slide" Target="slides/slide13.xml"/><Relationship Id="rId52"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AA71F-1219-4A20-8D69-8A5A59897A7D}"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1EEFA-12D5-4791-A2BA-4A6B8E09DBAC}" type="slidenum">
              <a:rPr lang="en-US" smtClean="0"/>
              <a:t>‹#›</a:t>
            </a:fld>
            <a:endParaRPr lang="en-US"/>
          </a:p>
        </p:txBody>
      </p:sp>
    </p:spTree>
    <p:extLst>
      <p:ext uri="{BB962C8B-B14F-4D97-AF65-F5344CB8AC3E}">
        <p14:creationId xmlns:p14="http://schemas.microsoft.com/office/powerpoint/2010/main" val="111318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working definition.</a:t>
            </a:r>
          </a:p>
          <a:p>
            <a:endParaRPr lang="en-US" baseline="0" dirty="0"/>
          </a:p>
          <a:p>
            <a:r>
              <a:rPr lang="en-US" dirty="0"/>
              <a:t>It’s not</a:t>
            </a:r>
            <a:r>
              <a:rPr lang="en-US" baseline="0" dirty="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dirty="0"/>
          </a:p>
          <a:p>
            <a:r>
              <a:rPr lang="en-US" baseline="0" dirty="0"/>
              <a:t>Before we talk about how Artificial Intelligence works, let’s talk briefly about Natural Intelligence.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a:p>
        </p:txBody>
      </p:sp>
    </p:spTree>
    <p:extLst>
      <p:ext uri="{BB962C8B-B14F-4D97-AF65-F5344CB8AC3E}">
        <p14:creationId xmlns:p14="http://schemas.microsoft.com/office/powerpoint/2010/main" val="57242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essentially 3 steps to create a custom vision model</a:t>
            </a:r>
          </a:p>
          <a:p>
            <a:pPr marL="228600" indent="-228600">
              <a:buAutoNum type="arabicPeriod"/>
            </a:pPr>
            <a:r>
              <a:rPr lang="en-US" dirty="0"/>
              <a:t>Upload and label your images – which ones have cats, which ones have specific breeds, etc. The labels become the categories</a:t>
            </a:r>
            <a:endParaRPr lang="en-US" dirty="0">
              <a:cs typeface="Calibri"/>
            </a:endParaRPr>
          </a:p>
          <a:p>
            <a:pPr marL="228600" indent="-228600">
              <a:buAutoNum type="arabicPeriod"/>
            </a:pPr>
            <a:r>
              <a:rPr lang="en-US" dirty="0"/>
              <a:t>Train the model in the cloud</a:t>
            </a:r>
            <a:endParaRPr lang="en-US" dirty="0">
              <a:cs typeface="Calibri"/>
            </a:endParaRPr>
          </a:p>
          <a:p>
            <a:pPr marL="228600" indent="-228600">
              <a:buAutoNum type="arabicPeriod"/>
            </a:pPr>
            <a:r>
              <a:rPr lang="en-US" dirty="0"/>
              <a:t>Evaluate the results, and add images as needed</a:t>
            </a:r>
            <a:endParaRPr lang="en-US" dirty="0">
              <a:cs typeface="Calibri"/>
            </a:endParaRPr>
          </a:p>
        </p:txBody>
      </p:sp>
      <p:sp>
        <p:nvSpPr>
          <p:cNvPr id="4" name="Slide Number Placeholder 3"/>
          <p:cNvSpPr>
            <a:spLocks noGrp="1"/>
          </p:cNvSpPr>
          <p:nvPr>
            <p:ph type="sldNum" sz="quarter" idx="5"/>
          </p:nvPr>
        </p:nvSpPr>
        <p:spPr/>
        <p:txBody>
          <a:bodyPr/>
          <a:lstStyle/>
          <a:p>
            <a:fld id="{BBA1EEFA-12D5-4791-A2BA-4A6B8E09DBAC}" type="slidenum">
              <a:rPr lang="en-US" smtClean="0"/>
              <a:t>12</a:t>
            </a:fld>
            <a:endParaRPr lang="en-US"/>
          </a:p>
        </p:txBody>
      </p:sp>
    </p:spTree>
    <p:extLst>
      <p:ext uri="{BB962C8B-B14F-4D97-AF65-F5344CB8AC3E}">
        <p14:creationId xmlns:p14="http://schemas.microsoft.com/office/powerpoint/2010/main" val="77046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13</a:t>
            </a:fld>
            <a:endParaRPr lang="en-US"/>
          </a:p>
        </p:txBody>
      </p:sp>
    </p:spTree>
    <p:extLst>
      <p:ext uri="{BB962C8B-B14F-4D97-AF65-F5344CB8AC3E}">
        <p14:creationId xmlns:p14="http://schemas.microsoft.com/office/powerpoint/2010/main" val="428246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14</a:t>
            </a:fld>
            <a:endParaRPr lang="en-US"/>
          </a:p>
        </p:txBody>
      </p:sp>
    </p:spTree>
    <p:extLst>
      <p:ext uri="{BB962C8B-B14F-4D97-AF65-F5344CB8AC3E}">
        <p14:creationId xmlns:p14="http://schemas.microsoft.com/office/powerpoint/2010/main" val="2321601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15</a:t>
            </a:fld>
            <a:endParaRPr lang="en-US"/>
          </a:p>
        </p:txBody>
      </p:sp>
    </p:spTree>
    <p:extLst>
      <p:ext uri="{BB962C8B-B14F-4D97-AF65-F5344CB8AC3E}">
        <p14:creationId xmlns:p14="http://schemas.microsoft.com/office/powerpoint/2010/main" val="2088159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16</a:t>
            </a:fld>
            <a:endParaRPr lang="en-US"/>
          </a:p>
        </p:txBody>
      </p:sp>
    </p:spTree>
    <p:extLst>
      <p:ext uri="{BB962C8B-B14F-4D97-AF65-F5344CB8AC3E}">
        <p14:creationId xmlns:p14="http://schemas.microsoft.com/office/powerpoint/2010/main" val="64482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exercise is complete, your attendees may have questions about the probability and how the model works. This should help answer some of the most common questions.</a:t>
            </a:r>
          </a:p>
          <a:p>
            <a:endParaRPr lang="en-US"/>
          </a:p>
          <a:p>
            <a:pPr marL="171450" indent="-171450">
              <a:buFontTx/>
              <a:buChar char="-"/>
            </a:pPr>
            <a:r>
              <a:rPr lang="en-US"/>
              <a:t>All models are a "closed universe". This means it only knows what it's been trained on, and will **always** attempt to match an image to the tags it knows. This is why you might upload an image without a picture of a dog, but still have a result indicating a particular breed.</a:t>
            </a:r>
          </a:p>
          <a:p>
            <a:pPr marL="171450" indent="-171450">
              <a:buFontTx/>
              <a:buChar char="-"/>
            </a:pPr>
            <a:r>
              <a:rPr lang="en-US"/>
              <a:t>There is always some level of uncertainty. Just as we humans aren't always certain about different things, the model is the same. The level of uncertainty will depend on what you're trying to create, but 80% and above is a good general rule of thumb for having a useful model.</a:t>
            </a:r>
          </a:p>
          <a:p>
            <a:pPr marL="171450" indent="-171450">
              <a:buFontTx/>
              <a:buChar char="-"/>
            </a:pPr>
            <a:r>
              <a:rPr lang="en-US"/>
              <a:t>To improve the accuracy add more images and increase the diversity. This includes different backgrounds, lighting, angles, resolutions, etc.</a:t>
            </a:r>
          </a:p>
          <a:p>
            <a:endParaRPr lang="en-US"/>
          </a:p>
        </p:txBody>
      </p:sp>
      <p:sp>
        <p:nvSpPr>
          <p:cNvPr id="4" name="Slide Number Placeholder 3"/>
          <p:cNvSpPr>
            <a:spLocks noGrp="1"/>
          </p:cNvSpPr>
          <p:nvPr>
            <p:ph type="sldNum" sz="quarter" idx="5"/>
          </p:nvPr>
        </p:nvSpPr>
        <p:spPr/>
        <p:txBody>
          <a:bodyPr/>
          <a:lstStyle/>
          <a:p>
            <a:fld id="{BBA1EEFA-12D5-4791-A2BA-4A6B8E09DBAC}" type="slidenum">
              <a:rPr lang="en-US" smtClean="0"/>
              <a:t>17</a:t>
            </a:fld>
            <a:endParaRPr lang="en-US"/>
          </a:p>
        </p:txBody>
      </p:sp>
    </p:spTree>
    <p:extLst>
      <p:ext uri="{BB962C8B-B14F-4D97-AF65-F5344CB8AC3E}">
        <p14:creationId xmlns:p14="http://schemas.microsoft.com/office/powerpoint/2010/main" val="1139922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walks through the three main steps to make a prediction. Start by introducing the SDK, and how it can be used to interact with the model. At a high level, a developer needs to install the appropriate packages (similar to any Python application), read in the values like the endpoint URL and key (or password), and finally perform the prediction.</a:t>
            </a:r>
          </a:p>
        </p:txBody>
      </p:sp>
      <p:sp>
        <p:nvSpPr>
          <p:cNvPr id="4" name="Slide Number Placeholder 3"/>
          <p:cNvSpPr>
            <a:spLocks noGrp="1"/>
          </p:cNvSpPr>
          <p:nvPr>
            <p:ph type="sldNum" sz="quarter" idx="5"/>
          </p:nvPr>
        </p:nvSpPr>
        <p:spPr/>
        <p:txBody>
          <a:bodyPr/>
          <a:lstStyle/>
          <a:p>
            <a:fld id="{BBA1EEFA-12D5-4791-A2BA-4A6B8E09DBAC}" type="slidenum">
              <a:rPr lang="en-US" smtClean="0"/>
              <a:t>18</a:t>
            </a:fld>
            <a:endParaRPr lang="en-US"/>
          </a:p>
        </p:txBody>
      </p:sp>
    </p:spTree>
    <p:extLst>
      <p:ext uri="{BB962C8B-B14F-4D97-AF65-F5344CB8AC3E}">
        <p14:creationId xmlns:p14="http://schemas.microsoft.com/office/powerpoint/2010/main" val="3842766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19</a:t>
            </a:fld>
            <a:endParaRPr lang="en-US"/>
          </a:p>
        </p:txBody>
      </p:sp>
    </p:spTree>
    <p:extLst>
      <p:ext uri="{BB962C8B-B14F-4D97-AF65-F5344CB8AC3E}">
        <p14:creationId xmlns:p14="http://schemas.microsoft.com/office/powerpoint/2010/main" val="303203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compare artificial intelligence to how we as humans work:</a:t>
            </a:r>
          </a:p>
          <a:p>
            <a:pPr marL="171450" indent="-171450">
              <a:buFontTx/>
              <a:buChar char="-"/>
            </a:pPr>
            <a:r>
              <a:rPr lang="en-US" dirty="0"/>
              <a:t>We take in some form of sensory input. This could be something we see, hear, or otherwise.</a:t>
            </a:r>
            <a:endParaRPr lang="en-US" dirty="0">
              <a:cs typeface="Calibri"/>
            </a:endParaRPr>
          </a:p>
          <a:p>
            <a:pPr marL="171450" indent="-171450">
              <a:buFontTx/>
              <a:buChar char="-"/>
            </a:pPr>
            <a:r>
              <a:rPr lang="en-US" dirty="0"/>
              <a:t>We have a model in the form of our brain. It runs this input through its set of learnings from past experiences, and emits…</a:t>
            </a:r>
            <a:endParaRPr lang="en-US" dirty="0">
              <a:cs typeface="Calibri"/>
            </a:endParaRPr>
          </a:p>
          <a:p>
            <a:pPr marL="171450" indent="-171450">
              <a:buFontTx/>
              <a:buChar char="-"/>
            </a:pPr>
            <a:r>
              <a:rPr lang="en-US" dirty="0"/>
              <a:t>A behavior or response. This could be to ignore it, to laugh at a joke, to smile at a cute dog, or to take our hands off a hot stove.</a:t>
            </a:r>
            <a:endParaRPr lang="en-US" dirty="0">
              <a:cs typeface="Calibri"/>
            </a:endParaRPr>
          </a:p>
          <a:p>
            <a:endParaRPr lang="en-US" dirty="0"/>
          </a:p>
          <a:p>
            <a:r>
              <a:rPr lang="en-US" dirty="0"/>
              <a:t>If we think about how we as humans process information, it’s not that different from AI. We take input from the world – sights, sounds, information. We process that through our “model” – our brain – which has been trained by both nature and nurture. We then respond to that input in what would be termed behavior.</a:t>
            </a:r>
            <a:endParaRPr lang="en-US" baseline="0"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4</a:t>
            </a:fld>
            <a:endParaRPr lang="en-US"/>
          </a:p>
        </p:txBody>
      </p:sp>
    </p:spTree>
    <p:extLst>
      <p:ext uri="{BB962C8B-B14F-4D97-AF65-F5344CB8AC3E}">
        <p14:creationId xmlns:p14="http://schemas.microsoft.com/office/powerpoint/2010/main" val="68979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artificial intelligence, it’s much the same. Setting aside the potentially scary robot drawing, we feed our computer data. Our computer uses the model we’ve built, and then provides us answers.</a:t>
            </a:r>
          </a:p>
          <a:p>
            <a:endParaRPr lang="en-US"/>
          </a:p>
          <a:p>
            <a:pPr marL="171450" indent="-171450">
              <a:buFontTx/>
              <a:buChar char="-"/>
            </a:pPr>
            <a:r>
              <a:rPr lang="en-US" dirty="0"/>
              <a:t>We provide data through the use of a program, an image, user input, or other means</a:t>
            </a:r>
            <a:endParaRPr lang="en-US" dirty="0">
              <a:cs typeface="Calibri"/>
            </a:endParaRPr>
          </a:p>
          <a:p>
            <a:pPr marL="171450" indent="-171450">
              <a:buFontTx/>
              <a:buChar char="-"/>
            </a:pPr>
            <a:r>
              <a:rPr lang="en-US" dirty="0"/>
              <a:t>The scary robot uses its model to analyze the data and…</a:t>
            </a:r>
            <a:endParaRPr lang="en-US" dirty="0">
              <a:cs typeface="Calibri"/>
            </a:endParaRPr>
          </a:p>
          <a:p>
            <a:pPr marL="171450" indent="-171450">
              <a:buFontTx/>
              <a:buChar char="-"/>
            </a:pPr>
            <a:r>
              <a:rPr lang="en-US" dirty="0"/>
              <a:t>Responds with an answer</a:t>
            </a:r>
            <a:endParaRPr lang="en-US"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5</a:t>
            </a:fld>
            <a:endParaRPr lang="en-US"/>
          </a:p>
        </p:txBody>
      </p:sp>
    </p:spTree>
    <p:extLst>
      <p:ext uri="{BB962C8B-B14F-4D97-AF65-F5344CB8AC3E}">
        <p14:creationId xmlns:p14="http://schemas.microsoft.com/office/powerpoint/2010/main" val="141389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how we might begin to build out a model to answer questions.</a:t>
            </a:r>
          </a:p>
          <a:p>
            <a:endParaRPr lang="en-US" dirty="0"/>
          </a:p>
          <a:p>
            <a:pPr marL="171450" indent="-171450">
              <a:buFontTx/>
              <a:buChar char="-"/>
            </a:pPr>
            <a:r>
              <a:rPr lang="en-US" dirty="0"/>
              <a:t>We start with a specific question – is a cell diseased?</a:t>
            </a:r>
            <a:endParaRPr lang="en-US" dirty="0">
              <a:cs typeface="Calibri"/>
            </a:endParaRPr>
          </a:p>
          <a:p>
            <a:pPr marL="171450" indent="-171450">
              <a:buFontTx/>
              <a:buChar char="-"/>
            </a:pPr>
            <a:r>
              <a:rPr lang="en-US" dirty="0"/>
              <a:t>We have a collection of cells</a:t>
            </a:r>
            <a:endParaRPr lang="en-US" dirty="0">
              <a:cs typeface="Calibri"/>
            </a:endParaRPr>
          </a:p>
          <a:p>
            <a:pPr marL="171450" indent="-171450">
              <a:buFontTx/>
              <a:buChar char="-"/>
            </a:pPr>
            <a:r>
              <a:rPr lang="en-US" dirty="0"/>
              <a:t>We mark these cells as diseased (red) or healthy) green</a:t>
            </a:r>
            <a:endParaRPr lang="en-US" dirty="0">
              <a:cs typeface="Calibri"/>
            </a:endParaRPr>
          </a:p>
          <a:p>
            <a:pPr marL="171450" indent="-171450">
              <a:buFontTx/>
              <a:buChar char="-"/>
            </a:pPr>
            <a:r>
              <a:rPr lang="en-US" dirty="0"/>
              <a:t>We then use different algorithms which can learn and understand patterns to help identify if a cell is diseased or healthy to train up our model</a:t>
            </a:r>
            <a:endParaRPr lang="en-US" dirty="0">
              <a:cs typeface="Calibri"/>
            </a:endParaRPr>
          </a:p>
          <a:p>
            <a:pPr marL="171450" indent="-171450">
              <a:buFontTx/>
              <a:buChar char="-"/>
            </a:pPr>
            <a:r>
              <a:rPr lang="en-US" dirty="0"/>
              <a:t>Now we get a new set of cells the model hasn’t seen before</a:t>
            </a:r>
            <a:endParaRPr lang="en-US" dirty="0">
              <a:cs typeface="Calibri"/>
            </a:endParaRPr>
          </a:p>
          <a:p>
            <a:pPr marL="171450" indent="-171450">
              <a:buFontTx/>
              <a:buChar char="-"/>
            </a:pPr>
            <a:r>
              <a:rPr lang="en-US" dirty="0"/>
              <a:t>The model then identifies which cells are healthy or diseased</a:t>
            </a:r>
            <a:endParaRPr lang="en-US" dirty="0">
              <a:cs typeface="Calibri"/>
            </a:endParaRPr>
          </a:p>
          <a:p>
            <a:pPr marL="171450" indent="-171450">
              <a:buFontTx/>
              <a:buChar char="-"/>
            </a:pPr>
            <a:r>
              <a:rPr lang="en-US" dirty="0"/>
              <a:t>If we look at the reality of the cells</a:t>
            </a:r>
            <a:endParaRPr lang="en-US" dirty="0">
              <a:cs typeface="Calibri"/>
            </a:endParaRPr>
          </a:p>
          <a:p>
            <a:pPr marL="171450" indent="-171450">
              <a:buFontTx/>
              <a:buChar char="-"/>
            </a:pPr>
            <a:r>
              <a:rPr lang="en-US" dirty="0"/>
              <a:t>And then the output we are going to notice things aren’t always perfect</a:t>
            </a:r>
            <a:endParaRPr lang="en-US" dirty="0">
              <a:cs typeface="Calibri"/>
            </a:endParaRPr>
          </a:p>
          <a:p>
            <a:pPr marL="171450" indent="-171450">
              <a:buFontTx/>
              <a:buChar char="-"/>
            </a:pPr>
            <a:r>
              <a:rPr lang="en-US" dirty="0"/>
              <a:t>We always need to adjust and understand that artificial intelligence will not give us perfection, but will provide the correct result a useful percentage of the time</a:t>
            </a:r>
            <a:endParaRPr lang="en-US" baseline="0"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6</a:t>
            </a:fld>
            <a:endParaRPr lang="en-US"/>
          </a:p>
        </p:txBody>
      </p:sp>
    </p:spTree>
    <p:extLst>
      <p:ext uri="{BB962C8B-B14F-4D97-AF65-F5344CB8AC3E}">
        <p14:creationId xmlns:p14="http://schemas.microsoft.com/office/powerpoint/2010/main" val="9559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classic questions you can answer with traditional ML</a:t>
            </a:r>
            <a:endParaRPr lang="en-US" dirty="0">
              <a:cs typeface="Calibri"/>
            </a:endParaRPr>
          </a:p>
          <a:p>
            <a:pPr marL="342900" indent="-342900">
              <a:buFont typeface="+mj-lt"/>
              <a:buAutoNum type="arabicPeriod"/>
            </a:pPr>
            <a:r>
              <a:rPr lang="en-US" dirty="0"/>
              <a:t>Classification: Assign a category to each item or data point. This might be to identify our healthy or diseased cells, the breed of a dog, or the type of food.</a:t>
            </a:r>
            <a:endParaRPr lang="en-US" dirty="0">
              <a:cs typeface="Calibri"/>
            </a:endParaRPr>
          </a:p>
          <a:p>
            <a:pPr marL="342900" indent="-342900">
              <a:buFont typeface="+mj-lt"/>
              <a:buAutoNum type="arabicPeriod"/>
            </a:pPr>
            <a:r>
              <a:rPr lang="en-US" dirty="0"/>
              <a:t>Regression: Predict a real value for new data given trends in</a:t>
            </a:r>
            <a:r>
              <a:rPr lang="en-US" baseline="0" dirty="0"/>
              <a:t> tagged</a:t>
            </a:r>
            <a:r>
              <a:rPr lang="en-US" dirty="0"/>
              <a:t> example, typically a number. </a:t>
            </a:r>
            <a:r>
              <a:rPr lang="en-US" baseline="0" dirty="0"/>
              <a:t> </a:t>
            </a:r>
            <a:r>
              <a:rPr lang="en-US" dirty="0"/>
              <a:t>We can use regression to predict sea level rise, the chances of a forest fire, or how many people will be born in a given year.</a:t>
            </a:r>
            <a:endParaRPr lang="en-US" dirty="0">
              <a:cs typeface="Calibri"/>
            </a:endParaRPr>
          </a:p>
          <a:p>
            <a:pPr marL="342900" indent="-342900">
              <a:buFont typeface="+mj-lt"/>
              <a:buAutoNum type="arabicPeriod"/>
            </a:pPr>
            <a:r>
              <a:rPr lang="en-US" dirty="0"/>
              <a:t>Anomaly: Identify when something unexpected happens. – Is this weird?  This can help detect potential security risks or malware, or potentially cancerous cells</a:t>
            </a:r>
            <a:endParaRPr lang="en-US" dirty="0">
              <a:cs typeface="Calibri"/>
            </a:endParaRPr>
          </a:p>
          <a:p>
            <a:pPr marL="342900" indent="-342900">
              <a:buFont typeface="+mj-lt"/>
              <a:buAutoNum type="arabicPeriod"/>
            </a:pPr>
            <a:r>
              <a:rPr lang="en-US" dirty="0"/>
              <a:t>Reinforcement Learning: Take some appropriate action</a:t>
            </a:r>
            <a:r>
              <a:rPr lang="en-US" baseline="0" dirty="0"/>
              <a:t> or next step. This is quite commonly what people think about when they envision AI – a computer beating a human at chess, being able to navigate a maze, or solve a puzzle.</a:t>
            </a:r>
            <a:endParaRPr lang="en-US" dirty="0">
              <a:cs typeface="Calibri"/>
            </a:endParaRP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This is the rather famous “Customers who purchased this product also purchased this other product” style of recommender. Unlike classification, this is used when the groups aren’t known in advance.</a:t>
            </a:r>
            <a:endParaRPr lang="en-US" dirty="0">
              <a:cs typeface="Calibr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a:cs typeface="Segoe UI Light"/>
              </a:rPr>
              <a:t>Machine learning is a subfield of Artificial Intelligence.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a:cs typeface="Segoe UI Light"/>
              </a:rPr>
              <a:t>Technically, machine learning is a method of data analysis that automates analytical model building.</a:t>
            </a:r>
          </a:p>
          <a:p>
            <a:endParaRPr lang="en-US" sz="900">
              <a:latin typeface="Segoe UI Light"/>
              <a:cs typeface="Segoe UI Light"/>
            </a:endParaRPr>
          </a:p>
          <a:p>
            <a:r>
              <a:rPr lang="en-US" sz="900" b="0" i="0" kern="1200">
                <a:solidFill>
                  <a:schemeClr val="tx1"/>
                </a:solidFill>
                <a:effectLst/>
                <a:latin typeface="Segoe UI Light"/>
                <a:cs typeface="Segoe UI Light"/>
              </a:rPr>
              <a:t>But we can think of it as a technique to train artificially intelligent systems without needing to be specifically programmed.</a:t>
            </a:r>
            <a:r>
              <a:rPr lang="en-US" sz="900">
                <a:latin typeface="Segoe UI Light"/>
                <a:cs typeface="Segoe UI Light"/>
              </a:rPr>
              <a:t> </a:t>
            </a:r>
            <a:endParaRPr lang="en-US">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12/28/2021 11:28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2085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So what’s the practical difference?</a:t>
            </a:r>
          </a:p>
          <a:p>
            <a:endParaRPr lang="en-US" sz="900" b="0" i="0" kern="1200">
              <a:solidFill>
                <a:schemeClr val="tx1"/>
              </a:solidFill>
              <a:effectLst/>
              <a:latin typeface="Segoe UI Light" pitchFamily="34" charset="0"/>
              <a:ea typeface="+mn-ea"/>
              <a:cs typeface="+mn-cs"/>
            </a:endParaRPr>
          </a:p>
          <a:p>
            <a:r>
              <a:rPr lang="en-US" sz="900">
                <a:latin typeface="Segoe UI Light"/>
                <a:cs typeface="Segoe UI Light"/>
              </a:rPr>
              <a:t>These terms are often used interchangeably, but it's important to be clear on what these terms mean. </a:t>
            </a:r>
            <a:endParaRPr lang="en-US">
              <a:ea typeface="+mn-ea"/>
              <a:cs typeface="+mn-cs"/>
            </a:endParaRPr>
          </a:p>
          <a:p>
            <a:endParaRPr lang="en-US" sz="900" b="0" i="0" kern="1200">
              <a:solidFill>
                <a:schemeClr val="tx1"/>
              </a:solidFill>
              <a:effectLst/>
              <a:latin typeface="Segoe UI Light" pitchFamily="34" charset="0"/>
              <a:cs typeface="Segoe UI Light"/>
            </a:endParaRPr>
          </a:p>
          <a:p>
            <a:r>
              <a:rPr lang="en-US" sz="900">
                <a:latin typeface="Segoe UI Light"/>
                <a:cs typeface="Segoe UI Light"/>
              </a:rPr>
              <a:t>AI is the overall field of creating intelligent systems. ML is a sub-field of AI where you can use data to train a model. </a:t>
            </a:r>
            <a:endParaRPr lang="en-US" sz="900">
              <a:latin typeface="Segoe UI Light" pitchFamily="34" charset="0"/>
              <a:cs typeface="Segoe UI Light" pitchFamily="34" charset="0"/>
            </a:endParaRPr>
          </a:p>
          <a:p>
            <a:endParaRPr lang="en-US" sz="900">
              <a:latin typeface="Segoe UI Light" pitchFamily="34" charset="0"/>
              <a:cs typeface="Segoe UI Light" pitchFamily="34" charset="0"/>
            </a:endParaRPr>
          </a:p>
          <a:p>
            <a:r>
              <a:rPr lang="en-US" sz="900" b="0" i="0" kern="1200">
                <a:solidFill>
                  <a:schemeClr val="tx1"/>
                </a:solidFill>
                <a:effectLst/>
                <a:latin typeface="Segoe UI Light"/>
                <a:cs typeface="Segoe UI Light"/>
              </a:rPr>
              <a:t>For our workshop, we will be focusing on AI, and one specific aspect – image </a:t>
            </a:r>
            <a:r>
              <a:rPr lang="en-US" sz="900">
                <a:latin typeface="Segoe UI Light"/>
                <a:cs typeface="Segoe UI Light"/>
              </a:rPr>
              <a:t>classificiation</a:t>
            </a:r>
            <a:r>
              <a:rPr lang="en-US" sz="900" b="0" i="0" kern="1200">
                <a:solidFill>
                  <a:schemeClr val="tx1"/>
                </a:solidFill>
                <a:effectLst/>
                <a:latin typeface="Segoe UI Light"/>
                <a:cs typeface="Segoe UI Light"/>
              </a:rPr>
              <a:t>.</a:t>
            </a:r>
            <a:endParaRPr lang="en-US">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12/28/2021 11:28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9496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be exploring classification today. Classification is the process of identifying which type an item is. One very common type of classification is image classification. We can use image classification to identify a type of animal (bird, dog or cat), a breed (poodle or pit bull), type of plane, etc.</a:t>
            </a:r>
          </a:p>
          <a:p>
            <a:endParaRPr lang="en-US"/>
          </a:p>
          <a:p>
            <a:r>
              <a:rPr lang="en-US"/>
              <a:t>While it is possible to build your own model from scratch, this is a common problem many people and organizations are looking to solve. As a result, products already exist which allow us to train a service which uses a pre-built model. We’ll then be able to use this service like we would any other cloud based service.</a:t>
            </a:r>
          </a:p>
        </p:txBody>
      </p:sp>
      <p:sp>
        <p:nvSpPr>
          <p:cNvPr id="4" name="Slide Number Placeholder 3"/>
          <p:cNvSpPr>
            <a:spLocks noGrp="1"/>
          </p:cNvSpPr>
          <p:nvPr>
            <p:ph type="sldNum" sz="quarter" idx="5"/>
          </p:nvPr>
        </p:nvSpPr>
        <p:spPr/>
        <p:txBody>
          <a:bodyPr/>
          <a:lstStyle/>
          <a:p>
            <a:fld id="{BBA1EEFA-12D5-4791-A2BA-4A6B8E09DBAC}" type="slidenum">
              <a:rPr lang="en-US" smtClean="0"/>
              <a:t>10</a:t>
            </a:fld>
            <a:endParaRPr lang="en-US"/>
          </a:p>
        </p:txBody>
      </p:sp>
    </p:spTree>
    <p:extLst>
      <p:ext uri="{BB962C8B-B14F-4D97-AF65-F5344CB8AC3E}">
        <p14:creationId xmlns:p14="http://schemas.microsoft.com/office/powerpoint/2010/main" val="56805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 Vision is part of Azure Cognitive Services. It’s a cloud based service which allows you to create a custom image classification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11</a:t>
            </a:fld>
            <a:endParaRPr lang="en-US"/>
          </a:p>
        </p:txBody>
      </p:sp>
    </p:spTree>
    <p:extLst>
      <p:ext uri="{BB962C8B-B14F-4D97-AF65-F5344CB8AC3E}">
        <p14:creationId xmlns:p14="http://schemas.microsoft.com/office/powerpoint/2010/main" val="263493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7.xml"/><Relationship Id="rId7" Type="http://schemas.openxmlformats.org/officeDocument/2006/relationships/image" Target="../media/image1.png"/><Relationship Id="rId2" Type="http://schemas.openxmlformats.org/officeDocument/2006/relationships/customXml" Target="../../customXml/item26.xml"/><Relationship Id="rId1" Type="http://schemas.openxmlformats.org/officeDocument/2006/relationships/customXml" Target="../../customXml/item1.xml"/><Relationship Id="rId6" Type="http://schemas.openxmlformats.org/officeDocument/2006/relationships/slideMaster" Target="../slideMasters/slideMaster2.xml"/><Relationship Id="rId5" Type="http://schemas.openxmlformats.org/officeDocument/2006/relationships/customXml" Target="../../customXml/item9.xml"/><Relationship Id="rId4" Type="http://schemas.openxmlformats.org/officeDocument/2006/relationships/customXml" Target="../../customXml/item8.xml"/></Relationships>
</file>

<file path=ppt/slideLayouts/_rels/slideLayout16.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1.png"/><Relationship Id="rId2" Type="http://schemas.openxmlformats.org/officeDocument/2006/relationships/customXml" Target="../../customXml/item25.xml"/><Relationship Id="rId1" Type="http://schemas.openxmlformats.org/officeDocument/2006/relationships/customXml" Target="../../customXml/item14.xml"/><Relationship Id="rId6" Type="http://schemas.openxmlformats.org/officeDocument/2006/relationships/slideMaster" Target="../slideMasters/slideMaster2.xml"/><Relationship Id="rId5" Type="http://schemas.openxmlformats.org/officeDocument/2006/relationships/customXml" Target="../../customXml/item12.xml"/><Relationship Id="rId4" Type="http://schemas.openxmlformats.org/officeDocument/2006/relationships/customXml" Target="../../customXml/item4.xml"/></Relationships>
</file>

<file path=ppt/slideLayouts/_rels/slideLayout17.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2.png"/><Relationship Id="rId2" Type="http://schemas.openxmlformats.org/officeDocument/2006/relationships/customXml" Target="../../customXml/item3.xml"/><Relationship Id="rId1" Type="http://schemas.openxmlformats.org/officeDocument/2006/relationships/customXml" Target="../../customXml/item19.xml"/><Relationship Id="rId6" Type="http://schemas.openxmlformats.org/officeDocument/2006/relationships/slideMaster" Target="../slideMasters/slideMaster2.xml"/><Relationship Id="rId5" Type="http://schemas.openxmlformats.org/officeDocument/2006/relationships/customXml" Target="../../customXml/item23.xml"/><Relationship Id="rId4" Type="http://schemas.openxmlformats.org/officeDocument/2006/relationships/customXml" Target="../../customXml/item2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4553-6EA8-4A3B-B6B0-23C699241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4AE92-C788-4337-8C68-99E199195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EDCD19-C781-4E83-A97A-2AC96FD7E9F6}"/>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5" name="Footer Placeholder 4">
            <a:extLst>
              <a:ext uri="{FF2B5EF4-FFF2-40B4-BE49-F238E27FC236}">
                <a16:creationId xmlns:a16="http://schemas.microsoft.com/office/drawing/2014/main" id="{680C507E-53B3-4EDD-AA02-23CA77499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2DAB7-B0D9-485D-8984-9C8DFE1D44A5}"/>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3567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CFE3-DA6D-4268-96AD-33C938FD82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2C894D-AF05-4AEA-9944-029872B90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8A0D-7C3B-4EC1-B88D-3415CF7ECAB9}"/>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5" name="Footer Placeholder 4">
            <a:extLst>
              <a:ext uri="{FF2B5EF4-FFF2-40B4-BE49-F238E27FC236}">
                <a16:creationId xmlns:a16="http://schemas.microsoft.com/office/drawing/2014/main" id="{CE6DE8BD-E875-48F0-8F50-B9AB1E962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CB7C4-01AE-44C8-801D-4F50DFCB89A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5421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25CA7-83D9-42B0-944A-B394625839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C6DA5A-0A0A-4AA8-88FB-5DD75A24E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B4F1B-1B3D-4A2E-85BA-EC8CBDB4D4EF}"/>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5" name="Footer Placeholder 4">
            <a:extLst>
              <a:ext uri="{FF2B5EF4-FFF2-40B4-BE49-F238E27FC236}">
                <a16:creationId xmlns:a16="http://schemas.microsoft.com/office/drawing/2014/main" id="{28BF2271-F935-4634-81C5-720BA0232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CEEAA-A6DD-4E53-8A48-ED6F610601E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2816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7207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319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498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487747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666871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6373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1054134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799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B557-BA59-4698-9009-F3FE4217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2FE2F-EF02-4389-A55A-BE857DA91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9BE7-F567-4BDF-9199-E6702D8D0B4D}"/>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5" name="Footer Placeholder 4">
            <a:extLst>
              <a:ext uri="{FF2B5EF4-FFF2-40B4-BE49-F238E27FC236}">
                <a16:creationId xmlns:a16="http://schemas.microsoft.com/office/drawing/2014/main" id="{17EEFF8E-BD49-436A-89C6-F9E4C342D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C51F7-6760-4205-ADD0-D1682BB1AE4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793865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078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48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537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0803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4266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781981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3009289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1410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5151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9343794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609-EA9D-4C7C-B531-5BF504102A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17845B-FAF7-4670-BD06-8EA6C65E0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7EC5DF-4F40-4441-9A4E-25E7C3C84728}"/>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5" name="Footer Placeholder 4">
            <a:extLst>
              <a:ext uri="{FF2B5EF4-FFF2-40B4-BE49-F238E27FC236}">
                <a16:creationId xmlns:a16="http://schemas.microsoft.com/office/drawing/2014/main" id="{B0D47CE3-AB30-4E9A-B9F6-08B600110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0910E-440A-48D8-AC58-9185AA70740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69216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7844961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328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37540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03055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4064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5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9565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1086369"/>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endParaRPr lang="en-US" sz="980" baseline="0">
              <a:solidFill>
                <a:schemeClr val="bg1"/>
              </a:solidFill>
              <a:cs typeface="Segoe UI" pitchFamily="34" charset="0"/>
            </a:endParaRP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808380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5180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959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B34-A078-4FC4-BC77-B8C4BDB938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9DAE6-AB18-4209-A22D-2CD441F3BC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6F178-7F07-4FF8-91CC-21C3CBDEAE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4626C-247A-4536-BBBA-92B157D457C4}"/>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6" name="Footer Placeholder 5">
            <a:extLst>
              <a:ext uri="{FF2B5EF4-FFF2-40B4-BE49-F238E27FC236}">
                <a16:creationId xmlns:a16="http://schemas.microsoft.com/office/drawing/2014/main" id="{07EF4290-2663-4E10-8738-AB2198FAA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B4876-FE66-47B7-B4D5-3B6181741C3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19748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08543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pic>
        <p:nvPicPr>
          <p:cNvPr id="10" name="Picture 9" descr="A black and silver text on a screen&#10;&#10;Description automatically generated">
            <a:extLst>
              <a:ext uri="{FF2B5EF4-FFF2-40B4-BE49-F238E27FC236}">
                <a16:creationId xmlns:a16="http://schemas.microsoft.com/office/drawing/2014/main" id="{86FA8E95-5760-429E-B0FF-C438D2EBF7EF}"/>
              </a:ext>
            </a:extLst>
          </p:cNvPr>
          <p:cNvPicPr>
            <a:picLocks noChangeAspect="1"/>
          </p:cNvPicPr>
          <p:nvPr/>
        </p:nvPicPr>
        <p:blipFill rotWithShape="1">
          <a:blip r:embed="rId3"/>
          <a:srcRect l="33209"/>
          <a:stretch/>
        </p:blipFill>
        <p:spPr>
          <a:xfrm>
            <a:off x="5460026" y="0"/>
            <a:ext cx="6731975" cy="6858000"/>
          </a:xfrm>
          <a:prstGeom prst="rect">
            <a:avLst/>
          </a:prstGeom>
        </p:spPr>
      </p:pic>
    </p:spTree>
    <p:extLst>
      <p:ext uri="{BB962C8B-B14F-4D97-AF65-F5344CB8AC3E}">
        <p14:creationId xmlns:p14="http://schemas.microsoft.com/office/powerpoint/2010/main" val="150579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4537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7011"/>
            <a:ext cx="4167887" cy="2136525"/>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2906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B12EC4-D5B5-4639-B49C-639189BE8223}"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632487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229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8029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447186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8766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DAB12EC4-D5B5-4639-B49C-639189BE8223}" type="datetimeFigureOut">
              <a:rPr lang="en-US" smtClean="0"/>
              <a:t>12/28/2021</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13675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A278-7644-48F4-9AF4-60A4B5A27D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E8130D-0471-472D-ACE5-F1183BF7D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A13941-164A-4462-8AE7-30969429CF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6DA80-7110-402A-85E9-BD6C036F41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AAAE7A-5104-40AD-B590-01FC2903D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26F9F-E3F7-493C-BFC2-7D432C0E09BD}"/>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8" name="Footer Placeholder 7">
            <a:extLst>
              <a:ext uri="{FF2B5EF4-FFF2-40B4-BE49-F238E27FC236}">
                <a16:creationId xmlns:a16="http://schemas.microsoft.com/office/drawing/2014/main" id="{E69EB7DA-C515-4102-A6D9-967EEE1A99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36B038-5346-4058-A40A-E354A76E616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665472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0212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59398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3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07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4794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052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6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895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6413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46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D603-C7BD-4718-8717-A922B1D4F8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59126-7247-4954-9015-FE34DFC12BE8}"/>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4" name="Footer Placeholder 3">
            <a:extLst>
              <a:ext uri="{FF2B5EF4-FFF2-40B4-BE49-F238E27FC236}">
                <a16:creationId xmlns:a16="http://schemas.microsoft.com/office/drawing/2014/main" id="{AFB1B19B-5F76-4A13-BF57-3217711326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3B8FFE-1B8C-4991-A927-8F29279E7AB1}"/>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363510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661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391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009"/>
            <a:ext cx="12191998" cy="6855982"/>
          </a:xfrm>
          <a:prstGeom prst="rect">
            <a:avLst/>
          </a:prstGeom>
        </p:spPr>
      </p:pic>
    </p:spTree>
    <p:extLst>
      <p:ext uri="{BB962C8B-B14F-4D97-AF65-F5344CB8AC3E}">
        <p14:creationId xmlns:p14="http://schemas.microsoft.com/office/powerpoint/2010/main" val="234926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61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35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7687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7695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0658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97337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658305-447A-4CB9-A5BF-C08EF234C910}"/>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3" name="Footer Placeholder 2">
            <a:extLst>
              <a:ext uri="{FF2B5EF4-FFF2-40B4-BE49-F238E27FC236}">
                <a16:creationId xmlns:a16="http://schemas.microsoft.com/office/drawing/2014/main" id="{C9041832-1015-431C-A56A-ABA85FBD91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BA5DEC-1DE2-44AB-B0EA-5E177612450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41404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3480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1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1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677957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194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268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12/28/2021</a:t>
            </a:fld>
            <a:endParaRPr lang="en-US"/>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a:p>
        </p:txBody>
      </p:sp>
    </p:spTree>
    <p:extLst>
      <p:ext uri="{BB962C8B-B14F-4D97-AF65-F5344CB8AC3E}">
        <p14:creationId xmlns:p14="http://schemas.microsoft.com/office/powerpoint/2010/main" val="46300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426-E853-487F-A7AC-FA04D7F88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A06CD-82AF-4675-AF1D-0D1D68008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A8EEB-CE19-4210-869C-EF39F178E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CBD76-6A8B-47EF-90FE-9F8FC9036A96}"/>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6" name="Footer Placeholder 5">
            <a:extLst>
              <a:ext uri="{FF2B5EF4-FFF2-40B4-BE49-F238E27FC236}">
                <a16:creationId xmlns:a16="http://schemas.microsoft.com/office/drawing/2014/main" id="{015E7BCC-1775-4715-A1F0-6583B768A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2DE12-2DFA-4249-B441-EE2453BB1AA7}"/>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43308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DD98-9564-4729-AC3F-87B635832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E7940-E6DF-47E8-9F13-BF0E1DA0AD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7BDA4-110A-4A8A-A72D-46AA4CF17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5A11B-11C7-4726-A89F-A9083AD989D0}"/>
              </a:ext>
            </a:extLst>
          </p:cNvPr>
          <p:cNvSpPr>
            <a:spLocks noGrp="1"/>
          </p:cNvSpPr>
          <p:nvPr>
            <p:ph type="dt" sz="half" idx="10"/>
          </p:nvPr>
        </p:nvSpPr>
        <p:spPr/>
        <p:txBody>
          <a:bodyPr/>
          <a:lstStyle/>
          <a:p>
            <a:fld id="{DAB12EC4-D5B5-4639-B49C-639189BE8223}" type="datetimeFigureOut">
              <a:rPr lang="en-US" smtClean="0"/>
              <a:t>12/28/2021</a:t>
            </a:fld>
            <a:endParaRPr lang="en-US"/>
          </a:p>
        </p:txBody>
      </p:sp>
      <p:sp>
        <p:nvSpPr>
          <p:cNvPr id="6" name="Footer Placeholder 5">
            <a:extLst>
              <a:ext uri="{FF2B5EF4-FFF2-40B4-BE49-F238E27FC236}">
                <a16:creationId xmlns:a16="http://schemas.microsoft.com/office/drawing/2014/main" id="{45BE5930-9BB7-4F8B-99AE-2C4EA0AC5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503D3-A1FF-4273-BDED-F25C5B6A65B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2660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tags" Target="../tags/tag6.xml"/><Relationship Id="rId47" Type="http://schemas.openxmlformats.org/officeDocument/2006/relationships/tags" Target="../tags/tag11.xml"/><Relationship Id="rId63" Type="http://schemas.openxmlformats.org/officeDocument/2006/relationships/tags" Target="../tags/tag27.xml"/><Relationship Id="rId68" Type="http://schemas.openxmlformats.org/officeDocument/2006/relationships/tags" Target="../tags/tag3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ags" Target="../tags/tag1.xml"/><Relationship Id="rId40" Type="http://schemas.openxmlformats.org/officeDocument/2006/relationships/tags" Target="../tags/tag4.xml"/><Relationship Id="rId45" Type="http://schemas.openxmlformats.org/officeDocument/2006/relationships/tags" Target="../tags/tag9.xml"/><Relationship Id="rId53" Type="http://schemas.openxmlformats.org/officeDocument/2006/relationships/tags" Target="../tags/tag17.xml"/><Relationship Id="rId58" Type="http://schemas.openxmlformats.org/officeDocument/2006/relationships/tags" Target="../tags/tag22.xml"/><Relationship Id="rId66" Type="http://schemas.openxmlformats.org/officeDocument/2006/relationships/tags" Target="../tags/tag30.xml"/><Relationship Id="rId74" Type="http://schemas.openxmlformats.org/officeDocument/2006/relationships/tags" Target="../tags/tag38.xml"/><Relationship Id="rId5" Type="http://schemas.openxmlformats.org/officeDocument/2006/relationships/slideLayout" Target="../slideLayouts/slideLayout19.xml"/><Relationship Id="rId61" Type="http://schemas.openxmlformats.org/officeDocument/2006/relationships/tags" Target="../tags/tag2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tags" Target="../tags/tag7.xml"/><Relationship Id="rId48" Type="http://schemas.openxmlformats.org/officeDocument/2006/relationships/tags" Target="../tags/tag12.xml"/><Relationship Id="rId56" Type="http://schemas.openxmlformats.org/officeDocument/2006/relationships/tags" Target="../tags/tag20.xml"/><Relationship Id="rId64" Type="http://schemas.openxmlformats.org/officeDocument/2006/relationships/tags" Target="../tags/tag28.xml"/><Relationship Id="rId69" Type="http://schemas.openxmlformats.org/officeDocument/2006/relationships/tags" Target="../tags/tag33.xml"/><Relationship Id="rId8" Type="http://schemas.openxmlformats.org/officeDocument/2006/relationships/slideLayout" Target="../slideLayouts/slideLayout22.xml"/><Relationship Id="rId51" Type="http://schemas.openxmlformats.org/officeDocument/2006/relationships/tags" Target="../tags/tag15.xml"/><Relationship Id="rId72" Type="http://schemas.openxmlformats.org/officeDocument/2006/relationships/tags" Target="../tags/tag36.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tags" Target="../tags/tag2.xml"/><Relationship Id="rId46" Type="http://schemas.openxmlformats.org/officeDocument/2006/relationships/tags" Target="../tags/tag10.xml"/><Relationship Id="rId59" Type="http://schemas.openxmlformats.org/officeDocument/2006/relationships/tags" Target="../tags/tag23.xml"/><Relationship Id="rId67" Type="http://schemas.openxmlformats.org/officeDocument/2006/relationships/tags" Target="../tags/tag31.xml"/><Relationship Id="rId20" Type="http://schemas.openxmlformats.org/officeDocument/2006/relationships/slideLayout" Target="../slideLayouts/slideLayout34.xml"/><Relationship Id="rId41" Type="http://schemas.openxmlformats.org/officeDocument/2006/relationships/tags" Target="../tags/tag5.xml"/><Relationship Id="rId54" Type="http://schemas.openxmlformats.org/officeDocument/2006/relationships/tags" Target="../tags/tag18.xml"/><Relationship Id="rId62" Type="http://schemas.openxmlformats.org/officeDocument/2006/relationships/tags" Target="../tags/tag26.xml"/><Relationship Id="rId70" Type="http://schemas.openxmlformats.org/officeDocument/2006/relationships/tags" Target="../tags/tag34.xml"/><Relationship Id="rId75" Type="http://schemas.openxmlformats.org/officeDocument/2006/relationships/tags" Target="../tags/tag3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49" Type="http://schemas.openxmlformats.org/officeDocument/2006/relationships/tags" Target="../tags/tag13.xml"/><Relationship Id="rId57" Type="http://schemas.openxmlformats.org/officeDocument/2006/relationships/tags" Target="../tags/tag2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tags" Target="../tags/tag8.xml"/><Relationship Id="rId52" Type="http://schemas.openxmlformats.org/officeDocument/2006/relationships/tags" Target="../tags/tag16.xml"/><Relationship Id="rId60" Type="http://schemas.openxmlformats.org/officeDocument/2006/relationships/tags" Target="../tags/tag24.xml"/><Relationship Id="rId65" Type="http://schemas.openxmlformats.org/officeDocument/2006/relationships/tags" Target="../tags/tag29.xml"/><Relationship Id="rId73" Type="http://schemas.openxmlformats.org/officeDocument/2006/relationships/tags" Target="../tags/tag3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tags" Target="../tags/tag3.xml"/><Relationship Id="rId34" Type="http://schemas.openxmlformats.org/officeDocument/2006/relationships/slideLayout" Target="../slideLayouts/slideLayout48.xml"/><Relationship Id="rId50" Type="http://schemas.openxmlformats.org/officeDocument/2006/relationships/tags" Target="../tags/tag14.xml"/><Relationship Id="rId55" Type="http://schemas.openxmlformats.org/officeDocument/2006/relationships/tags" Target="../tags/tag19.xml"/><Relationship Id="rId7" Type="http://schemas.openxmlformats.org/officeDocument/2006/relationships/slideLayout" Target="../slideLayouts/slideLayout21.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FDAC6-2513-4CE5-817E-55B719F6E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50D6A-E8E3-499C-8FD1-BDD714075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014C7-CA18-4150-A9AA-716E3577F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12EC4-D5B5-4639-B49C-639189BE8223}" type="datetimeFigureOut">
              <a:rPr lang="en-US" smtClean="0"/>
              <a:t>12/28/2021</a:t>
            </a:fld>
            <a:endParaRPr lang="en-US"/>
          </a:p>
        </p:txBody>
      </p:sp>
      <p:sp>
        <p:nvSpPr>
          <p:cNvPr id="5" name="Footer Placeholder 4">
            <a:extLst>
              <a:ext uri="{FF2B5EF4-FFF2-40B4-BE49-F238E27FC236}">
                <a16:creationId xmlns:a16="http://schemas.microsoft.com/office/drawing/2014/main" id="{8D5507C7-4BFC-45FC-B3B0-5513FAA27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2AEC05-ED54-4340-919C-C8B277C7D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D0F34-86A0-42A1-9572-E5B25823EC96}" type="slidenum">
              <a:rPr lang="en-US" smtClean="0"/>
              <a:t>‹#›</a:t>
            </a:fld>
            <a:endParaRPr lang="en-US"/>
          </a:p>
        </p:txBody>
      </p:sp>
    </p:spTree>
    <p:extLst>
      <p:ext uri="{BB962C8B-B14F-4D97-AF65-F5344CB8AC3E}">
        <p14:creationId xmlns:p14="http://schemas.microsoft.com/office/powerpoint/2010/main" val="2498182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p:custDataLst>
              <p:tags r:id="rId37"/>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8"/>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9"/>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40"/>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41"/>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42"/>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43"/>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44"/>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45"/>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46"/>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7"/>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8"/>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9"/>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50"/>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51"/>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52"/>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53"/>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54"/>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55"/>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56"/>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7"/>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8"/>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9"/>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60"/>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61"/>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62"/>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63"/>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64"/>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65"/>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66"/>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7"/>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8"/>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9"/>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70"/>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71"/>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72"/>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73"/>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74"/>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75"/>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9859152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9576132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2678949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heki018/workshop-mlsa" TargetMode="External"/><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hyperlink" Target="https://portal.azure.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42.emf"/><Relationship Id="rId4"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41.emf"/><Relationship Id="rId5" Type="http://schemas.openxmlformats.org/officeDocument/2006/relationships/image" Target="../media/image44.emf"/><Relationship Id="rId4" Type="http://schemas.openxmlformats.org/officeDocument/2006/relationships/image" Target="../media/image40.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learn/paths/tensorflow-fundamentals/?WT.mc_id=academic-49102-chrhar" TargetMode="External"/><Relationship Id="rId2" Type="http://schemas.openxmlformats.org/officeDocument/2006/relationships/hyperlink" Target="https://docs.microsoft.com/learn/modules/detect-objects-images-custom-vision/?WT.mc_id=academic-49102-chrhar" TargetMode="External"/><Relationship Id="rId1" Type="http://schemas.openxmlformats.org/officeDocument/2006/relationships/slideLayout" Target="../slideLayouts/slideLayout52.xml"/><Relationship Id="rId4" Type="http://schemas.openxmlformats.org/officeDocument/2006/relationships/hyperlink" Target="https://forms.office.com/pages/responsepage.aspx?id=v4j5cvGGr0GRqy180BHbR2humCsRZhxNuI79cm6n0hRUQ1FLOUxTREs0NFNYOEFHRTFZV085UlBRVy4u"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930D-4D6C-4011-B92B-F2409AC4BA22}"/>
              </a:ext>
            </a:extLst>
          </p:cNvPr>
          <p:cNvSpPr>
            <a:spLocks noGrp="1"/>
          </p:cNvSpPr>
          <p:nvPr>
            <p:ph type="ctrTitle"/>
          </p:nvPr>
        </p:nvSpPr>
        <p:spPr>
          <a:xfrm>
            <a:off x="1285241" y="1008993"/>
            <a:ext cx="9231410" cy="3542045"/>
          </a:xfrm>
        </p:spPr>
        <p:txBody>
          <a:bodyPr anchor="b">
            <a:normAutofit/>
          </a:bodyPr>
          <a:lstStyle/>
          <a:p>
            <a:pPr algn="l"/>
            <a:r>
              <a:rPr lang="en-US" sz="8900" dirty="0">
                <a:cs typeface="Calibri Light"/>
              </a:rPr>
              <a:t>Introduction to AI with Custom Vision</a:t>
            </a:r>
            <a:endParaRPr lang="en-US" sz="8900" dirty="0"/>
          </a:p>
        </p:txBody>
      </p:sp>
      <p:sp>
        <p:nvSpPr>
          <p:cNvPr id="3" name="Subtitle 2">
            <a:extLst>
              <a:ext uri="{FF2B5EF4-FFF2-40B4-BE49-F238E27FC236}">
                <a16:creationId xmlns:a16="http://schemas.microsoft.com/office/drawing/2014/main" id="{B63A9AB3-7484-477B-9D48-EC79DA374AE5}"/>
              </a:ext>
            </a:extLst>
          </p:cNvPr>
          <p:cNvSpPr>
            <a:spLocks noGrp="1"/>
          </p:cNvSpPr>
          <p:nvPr>
            <p:ph type="subTitle" idx="1"/>
          </p:nvPr>
        </p:nvSpPr>
        <p:spPr>
          <a:xfrm>
            <a:off x="1285241" y="4582814"/>
            <a:ext cx="7132335" cy="1312657"/>
          </a:xfrm>
        </p:spPr>
        <p:txBody>
          <a:bodyPr vert="horz" lIns="91440" tIns="45720" rIns="91440" bIns="45720" rtlCol="0" anchor="t">
            <a:normAutofit lnSpcReduction="10000"/>
          </a:bodyPr>
          <a:lstStyle/>
          <a:p>
            <a:pPr algn="l"/>
            <a:r>
              <a:rPr lang="en-US" dirty="0">
                <a:cs typeface="Calibri"/>
              </a:rPr>
              <a:t>Presented by:</a:t>
            </a:r>
          </a:p>
          <a:p>
            <a:pPr algn="l"/>
            <a:r>
              <a:rPr lang="en-US" dirty="0">
                <a:cs typeface="Calibri"/>
              </a:rPr>
              <a:t>SHEKINAH T</a:t>
            </a:r>
          </a:p>
          <a:p>
            <a:pPr algn="l"/>
            <a:r>
              <a:rPr lang="en-US" dirty="0">
                <a:cs typeface="Calibri"/>
              </a:rPr>
              <a:t>Alpha Microsoft Learn Student Ambassador</a:t>
            </a:r>
            <a:endParaRPr lang="en-US" dirty="0"/>
          </a:p>
        </p:txBody>
      </p:sp>
      <p:pic>
        <p:nvPicPr>
          <p:cNvPr id="7" name="Picture 6" descr="Diagram&#10;&#10;Description automatically generated with medium confidence">
            <a:extLst>
              <a:ext uri="{FF2B5EF4-FFF2-40B4-BE49-F238E27FC236}">
                <a16:creationId xmlns:a16="http://schemas.microsoft.com/office/drawing/2014/main" id="{296163AD-AEA9-456A-B361-E559870BD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759" y="4671420"/>
            <a:ext cx="1683961" cy="1468312"/>
          </a:xfrm>
          <a:prstGeom prst="rect">
            <a:avLst/>
          </a:prstGeom>
        </p:spPr>
      </p:pic>
    </p:spTree>
    <p:extLst>
      <p:ext uri="{BB962C8B-B14F-4D97-AF65-F5344CB8AC3E}">
        <p14:creationId xmlns:p14="http://schemas.microsoft.com/office/powerpoint/2010/main" val="1662621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8C165-E718-461D-A5E0-A7464013F247}"/>
              </a:ext>
            </a:extLst>
          </p:cNvPr>
          <p:cNvSpPr txBox="1"/>
          <p:nvPr/>
        </p:nvSpPr>
        <p:spPr>
          <a:xfrm>
            <a:off x="3375014" y="196381"/>
            <a:ext cx="4327451" cy="995519"/>
          </a:xfrm>
          <a:prstGeom prst="rect">
            <a:avLst/>
          </a:prstGeom>
          <a:noFill/>
        </p:spPr>
        <p:txBody>
          <a:bodyPr wrap="square" lIns="179183" tIns="143346" rIns="179183" bIns="143346" rtlCol="0">
            <a:spAutoFit/>
          </a:bodyPr>
          <a:lstStyle/>
          <a:p>
            <a:pPr algn="ctr" defTabSz="913334">
              <a:lnSpc>
                <a:spcPct val="90000"/>
              </a:lnSpc>
              <a:defRPr/>
            </a:pPr>
            <a:r>
              <a:rPr lang="en-US" sz="2745" kern="0"/>
              <a:t>Which category?</a:t>
            </a:r>
          </a:p>
          <a:p>
            <a:pPr algn="ctr" defTabSz="913334">
              <a:lnSpc>
                <a:spcPct val="90000"/>
              </a:lnSpc>
              <a:defRPr/>
            </a:pPr>
            <a:r>
              <a:rPr lang="en-US" sz="2353" i="1" kern="0">
                <a:solidFill>
                  <a:srgbClr val="7030A0"/>
                </a:solidFill>
              </a:rPr>
              <a:t>(Classification)</a:t>
            </a:r>
            <a:endParaRPr lang="en-US" sz="2745" i="1" kern="0">
              <a:solidFill>
                <a:srgbClr val="7030A0"/>
              </a:solidFill>
            </a:endParaRPr>
          </a:p>
        </p:txBody>
      </p:sp>
      <p:pic>
        <p:nvPicPr>
          <p:cNvPr id="5" name="Picture 4">
            <a:extLst>
              <a:ext uri="{FF2B5EF4-FFF2-40B4-BE49-F238E27FC236}">
                <a16:creationId xmlns:a16="http://schemas.microsoft.com/office/drawing/2014/main" id="{52D6E31F-7060-4049-B49D-BF00778E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213" y="1857203"/>
            <a:ext cx="4640633" cy="3836870"/>
          </a:xfrm>
          <a:prstGeom prst="rect">
            <a:avLst/>
          </a:prstGeom>
        </p:spPr>
      </p:pic>
    </p:spTree>
    <p:extLst>
      <p:ext uri="{BB962C8B-B14F-4D97-AF65-F5344CB8AC3E}">
        <p14:creationId xmlns:p14="http://schemas.microsoft.com/office/powerpoint/2010/main" val="133861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68ED-B764-4CF3-8CEE-2246751A4458}"/>
              </a:ext>
            </a:extLst>
          </p:cNvPr>
          <p:cNvSpPr>
            <a:spLocks noGrp="1"/>
          </p:cNvSpPr>
          <p:nvPr>
            <p:ph type="title"/>
          </p:nvPr>
        </p:nvSpPr>
        <p:spPr/>
        <p:txBody>
          <a:bodyPr/>
          <a:lstStyle/>
          <a:p>
            <a:pPr algn="ctr"/>
            <a:r>
              <a:rPr lang="en-US"/>
              <a:t>Introducing Custom Vision</a:t>
            </a:r>
          </a:p>
        </p:txBody>
      </p:sp>
      <p:pic>
        <p:nvPicPr>
          <p:cNvPr id="1026" name="Picture 2">
            <a:extLst>
              <a:ext uri="{FF2B5EF4-FFF2-40B4-BE49-F238E27FC236}">
                <a16:creationId xmlns:a16="http://schemas.microsoft.com/office/drawing/2014/main" id="{0EC08F89-8C45-4BB9-B974-9B05634A6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284" y="1455290"/>
            <a:ext cx="8810810" cy="50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116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9C5D-0610-4F4A-8F8C-4AB900A9FB04}"/>
              </a:ext>
            </a:extLst>
          </p:cNvPr>
          <p:cNvSpPr>
            <a:spLocks noGrp="1"/>
          </p:cNvSpPr>
          <p:nvPr>
            <p:ph type="title"/>
          </p:nvPr>
        </p:nvSpPr>
        <p:spPr/>
        <p:txBody>
          <a:bodyPr/>
          <a:lstStyle/>
          <a:p>
            <a:pPr algn="ctr"/>
            <a:r>
              <a:rPr lang="en-US" sz="4800" kern="0">
                <a:solidFill>
                  <a:schemeClr val="tx1"/>
                </a:solidFill>
                <a:latin typeface="+mn-lt"/>
                <a:cs typeface="+mn-cs"/>
              </a:rPr>
              <a:t>Your own custom vision model, in 3 steps</a:t>
            </a:r>
          </a:p>
        </p:txBody>
      </p:sp>
      <p:pic>
        <p:nvPicPr>
          <p:cNvPr id="7" name="Picture 6">
            <a:extLst>
              <a:ext uri="{FF2B5EF4-FFF2-40B4-BE49-F238E27FC236}">
                <a16:creationId xmlns:a16="http://schemas.microsoft.com/office/drawing/2014/main" id="{69674499-0D9A-4181-8094-8645E6B10C4B}"/>
              </a:ext>
            </a:extLst>
          </p:cNvPr>
          <p:cNvPicPr>
            <a:picLocks noChangeAspect="1"/>
          </p:cNvPicPr>
          <p:nvPr/>
        </p:nvPicPr>
        <p:blipFill>
          <a:blip r:embed="rId3"/>
          <a:stretch>
            <a:fillRect/>
          </a:stretch>
        </p:blipFill>
        <p:spPr>
          <a:xfrm>
            <a:off x="8251759" y="4120115"/>
            <a:ext cx="3067478" cy="1257475"/>
          </a:xfrm>
          <a:prstGeom prst="rect">
            <a:avLst/>
          </a:prstGeom>
        </p:spPr>
      </p:pic>
      <p:pic>
        <p:nvPicPr>
          <p:cNvPr id="9" name="Picture 8">
            <a:extLst>
              <a:ext uri="{FF2B5EF4-FFF2-40B4-BE49-F238E27FC236}">
                <a16:creationId xmlns:a16="http://schemas.microsoft.com/office/drawing/2014/main" id="{A905E3E0-917F-480A-8148-9F8DF6DD7B4E}"/>
              </a:ext>
            </a:extLst>
          </p:cNvPr>
          <p:cNvPicPr>
            <a:picLocks noChangeAspect="1"/>
          </p:cNvPicPr>
          <p:nvPr/>
        </p:nvPicPr>
        <p:blipFill>
          <a:blip r:embed="rId4"/>
          <a:stretch>
            <a:fillRect/>
          </a:stretch>
        </p:blipFill>
        <p:spPr>
          <a:xfrm>
            <a:off x="4956863" y="2975781"/>
            <a:ext cx="2086266" cy="1590897"/>
          </a:xfrm>
          <a:prstGeom prst="rect">
            <a:avLst/>
          </a:prstGeom>
        </p:spPr>
      </p:pic>
      <p:pic>
        <p:nvPicPr>
          <p:cNvPr id="11" name="Picture 10">
            <a:extLst>
              <a:ext uri="{FF2B5EF4-FFF2-40B4-BE49-F238E27FC236}">
                <a16:creationId xmlns:a16="http://schemas.microsoft.com/office/drawing/2014/main" id="{690BD30B-64F9-4C6B-84A4-55FD4F4851D2}"/>
              </a:ext>
            </a:extLst>
          </p:cNvPr>
          <p:cNvPicPr>
            <a:picLocks noChangeAspect="1"/>
          </p:cNvPicPr>
          <p:nvPr/>
        </p:nvPicPr>
        <p:blipFill>
          <a:blip r:embed="rId5"/>
          <a:stretch>
            <a:fillRect/>
          </a:stretch>
        </p:blipFill>
        <p:spPr>
          <a:xfrm>
            <a:off x="1361861" y="1358343"/>
            <a:ext cx="3067478" cy="1333686"/>
          </a:xfrm>
          <a:prstGeom prst="rect">
            <a:avLst/>
          </a:prstGeom>
        </p:spPr>
      </p:pic>
      <p:sp>
        <p:nvSpPr>
          <p:cNvPr id="13" name="TextBox 12">
            <a:extLst>
              <a:ext uri="{FF2B5EF4-FFF2-40B4-BE49-F238E27FC236}">
                <a16:creationId xmlns:a16="http://schemas.microsoft.com/office/drawing/2014/main" id="{EF639AF6-B96E-4DB1-A688-AF9E4501523D}"/>
              </a:ext>
            </a:extLst>
          </p:cNvPr>
          <p:cNvSpPr txBox="1"/>
          <p:nvPr/>
        </p:nvSpPr>
        <p:spPr>
          <a:xfrm>
            <a:off x="1852467" y="2800515"/>
            <a:ext cx="2086266" cy="590931"/>
          </a:xfrm>
          <a:prstGeom prst="rect">
            <a:avLst/>
          </a:prstGeom>
          <a:noFill/>
        </p:spPr>
        <p:txBody>
          <a:bodyPr wrap="square">
            <a:spAutoFit/>
          </a:bodyPr>
          <a:lstStyle/>
          <a:p>
            <a:pPr algn="ctr" defTabSz="913334">
              <a:lnSpc>
                <a:spcPct val="90000"/>
              </a:lnSpc>
              <a:defRPr/>
            </a:pPr>
            <a:r>
              <a:rPr lang="en-US" sz="1800" kern="0">
                <a:solidFill>
                  <a:srgbClr val="7030A0"/>
                </a:solidFill>
              </a:rPr>
              <a:t>Upload and label your images</a:t>
            </a:r>
            <a:endParaRPr lang="en-US" sz="2000" kern="0">
              <a:solidFill>
                <a:srgbClr val="7030A0"/>
              </a:solidFill>
            </a:endParaRPr>
          </a:p>
        </p:txBody>
      </p:sp>
      <p:sp>
        <p:nvSpPr>
          <p:cNvPr id="15" name="TextBox 14">
            <a:extLst>
              <a:ext uri="{FF2B5EF4-FFF2-40B4-BE49-F238E27FC236}">
                <a16:creationId xmlns:a16="http://schemas.microsoft.com/office/drawing/2014/main" id="{5908DE21-F33F-4C31-8AD9-8035EED94214}"/>
              </a:ext>
            </a:extLst>
          </p:cNvPr>
          <p:cNvSpPr txBox="1"/>
          <p:nvPr/>
        </p:nvSpPr>
        <p:spPr>
          <a:xfrm>
            <a:off x="8575457" y="5531633"/>
            <a:ext cx="2420081" cy="341632"/>
          </a:xfrm>
          <a:prstGeom prst="rect">
            <a:avLst/>
          </a:prstGeom>
          <a:noFill/>
        </p:spPr>
        <p:txBody>
          <a:bodyPr wrap="square">
            <a:spAutoFit/>
          </a:bodyPr>
          <a:lstStyle/>
          <a:p>
            <a:pPr algn="ctr" defTabSz="913334">
              <a:lnSpc>
                <a:spcPct val="90000"/>
              </a:lnSpc>
              <a:defRPr/>
            </a:pPr>
            <a:r>
              <a:rPr lang="en-US" sz="1800" kern="0">
                <a:solidFill>
                  <a:srgbClr val="7030A0"/>
                </a:solidFill>
              </a:rPr>
              <a:t>Evaluate the results</a:t>
            </a:r>
            <a:endParaRPr lang="en-US" sz="2000" kern="0">
              <a:solidFill>
                <a:srgbClr val="7030A0"/>
              </a:solidFill>
            </a:endParaRPr>
          </a:p>
        </p:txBody>
      </p:sp>
      <p:sp>
        <p:nvSpPr>
          <p:cNvPr id="17" name="TextBox 16">
            <a:extLst>
              <a:ext uri="{FF2B5EF4-FFF2-40B4-BE49-F238E27FC236}">
                <a16:creationId xmlns:a16="http://schemas.microsoft.com/office/drawing/2014/main" id="{2A87A51F-4584-4E12-B1EC-76B53767C0DB}"/>
              </a:ext>
            </a:extLst>
          </p:cNvPr>
          <p:cNvSpPr txBox="1"/>
          <p:nvPr/>
        </p:nvSpPr>
        <p:spPr>
          <a:xfrm>
            <a:off x="4956863" y="4471706"/>
            <a:ext cx="2133856" cy="341632"/>
          </a:xfrm>
          <a:prstGeom prst="rect">
            <a:avLst/>
          </a:prstGeom>
          <a:noFill/>
        </p:spPr>
        <p:txBody>
          <a:bodyPr wrap="square">
            <a:spAutoFit/>
          </a:bodyPr>
          <a:lstStyle/>
          <a:p>
            <a:pPr algn="ctr" defTabSz="913334">
              <a:lnSpc>
                <a:spcPct val="90000"/>
              </a:lnSpc>
              <a:defRPr/>
            </a:pPr>
            <a:r>
              <a:rPr lang="en-US" sz="1800" kern="0">
                <a:solidFill>
                  <a:srgbClr val="7030A0"/>
                </a:solidFill>
              </a:rPr>
              <a:t>Train the model</a:t>
            </a:r>
            <a:endParaRPr lang="en-US" sz="2000" kern="0">
              <a:solidFill>
                <a:srgbClr val="7030A0"/>
              </a:solidFill>
            </a:endParaRPr>
          </a:p>
        </p:txBody>
      </p:sp>
    </p:spTree>
    <p:extLst>
      <p:ext uri="{BB962C8B-B14F-4D97-AF65-F5344CB8AC3E}">
        <p14:creationId xmlns:p14="http://schemas.microsoft.com/office/powerpoint/2010/main" val="1499921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dirty="0"/>
              <a:t>Exercise -</a:t>
            </a:r>
            <a:br>
              <a:rPr lang="en-US" sz="6600" dirty="0"/>
            </a:br>
            <a:r>
              <a:rPr lang="en-US" sz="6600" dirty="0"/>
              <a:t>Creating a Custom Vision Model</a:t>
            </a:r>
          </a:p>
        </p:txBody>
      </p:sp>
    </p:spTree>
    <p:extLst>
      <p:ext uri="{BB962C8B-B14F-4D97-AF65-F5344CB8AC3E}">
        <p14:creationId xmlns:p14="http://schemas.microsoft.com/office/powerpoint/2010/main" val="3917726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8752840" cy="4755148"/>
          </a:xfrm>
        </p:spPr>
        <p:txBody>
          <a:bodyPr/>
          <a:lstStyle/>
          <a:p>
            <a:r>
              <a:rPr lang="en-US" sz="6600" dirty="0"/>
              <a:t>Exercise -</a:t>
            </a:r>
            <a:br>
              <a:rPr lang="en-US" sz="6600" dirty="0"/>
            </a:br>
            <a:r>
              <a:rPr lang="en-US" sz="6600" dirty="0"/>
              <a:t>Rudolph is missing since Christmas. Help Santa find Rudolph from the bunch of other flyers.</a:t>
            </a:r>
          </a:p>
        </p:txBody>
      </p:sp>
      <p:pic>
        <p:nvPicPr>
          <p:cNvPr id="1026" name="Picture 2" descr="See the source image">
            <a:extLst>
              <a:ext uri="{FF2B5EF4-FFF2-40B4-BE49-F238E27FC236}">
                <a16:creationId xmlns:a16="http://schemas.microsoft.com/office/drawing/2014/main" id="{83CFBE3E-45EB-4847-BE5D-1DF01E452E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89"/>
          <a:stretch/>
        </p:blipFill>
        <p:spPr bwMode="auto">
          <a:xfrm>
            <a:off x="8704771" y="1928700"/>
            <a:ext cx="3041067" cy="374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525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BB2ACA5B-9719-4450-85E2-3A08CED4B6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54924" y="120549"/>
            <a:ext cx="8992150" cy="7184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82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655030" cy="3148554"/>
          </a:xfrm>
        </p:spPr>
        <p:txBody>
          <a:bodyPr/>
          <a:lstStyle/>
          <a:p>
            <a:r>
              <a:rPr lang="en-US" sz="5400" dirty="0"/>
              <a:t>Quick links:</a:t>
            </a:r>
            <a:br>
              <a:rPr lang="en-US" sz="5400" dirty="0"/>
            </a:br>
            <a:br>
              <a:rPr lang="en-US" sz="2800" dirty="0"/>
            </a:br>
            <a:r>
              <a:rPr lang="en-US" sz="2800" dirty="0"/>
              <a:t>Git repo: </a:t>
            </a:r>
            <a:r>
              <a:rPr lang="en-IN" sz="24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sheki018/workshop-</a:t>
            </a:r>
            <a:r>
              <a:rPr lang="en-IN" sz="2400" dirty="0" err="1">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mlsa</a:t>
            </a:r>
            <a:r>
              <a:rPr lang="en-IN" sz="24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(github.com)</a:t>
            </a:r>
            <a:br>
              <a:rPr lang="en-IN" sz="2400" dirty="0">
                <a:latin typeface="Calibri" panose="020F0502020204030204" pitchFamily="34" charset="0"/>
                <a:cs typeface="Calibri" panose="020F0502020204030204" pitchFamily="34" charset="0"/>
              </a:rPr>
            </a:br>
            <a:br>
              <a:rPr lang="en-IN" sz="2400" dirty="0">
                <a:solidFill>
                  <a:srgbClr val="107C10"/>
                </a:solidFill>
                <a:latin typeface="Calibri" panose="020F0502020204030204" pitchFamily="34" charset="0"/>
                <a:cs typeface="Calibri" panose="020F0502020204030204" pitchFamily="34" charset="0"/>
              </a:rPr>
            </a:br>
            <a:r>
              <a:rPr lang="en-US" sz="2800" dirty="0">
                <a:solidFill>
                  <a:srgbClr val="FFFFFF"/>
                </a:solidFill>
                <a:latin typeface="Segoe UI Light"/>
              </a:rPr>
              <a:t>Azure portal</a:t>
            </a:r>
            <a:r>
              <a:rPr kumimoji="0" lang="en-US" sz="2800" b="0" i="0" u="none" strike="noStrike" kern="1200" cap="none" spc="-98" normalizeH="0" baseline="0" noProof="0" dirty="0">
                <a:ln w="3175">
                  <a:noFill/>
                </a:ln>
                <a:solidFill>
                  <a:srgbClr val="FFFFFF"/>
                </a:solidFill>
                <a:effectLst/>
                <a:uLnTx/>
                <a:uFillTx/>
                <a:latin typeface="Segoe UI Light"/>
                <a:ea typeface="+mn-ea"/>
                <a:cs typeface="Segoe UI" pitchFamily="34" charset="0"/>
              </a:rPr>
              <a:t>: </a:t>
            </a:r>
            <a:r>
              <a:rPr lang="en-IN" sz="2400" b="0" i="0" u="sng" dirty="0">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portal.azure.com</a:t>
            </a:r>
            <a:br>
              <a:rPr lang="en-IN" sz="2400" b="0" i="0" u="sng" dirty="0">
                <a:effectLst/>
                <a:latin typeface="Calibri" panose="020F0502020204030204" pitchFamily="34" charset="0"/>
                <a:cs typeface="Calibri" panose="020F0502020204030204" pitchFamily="34" charset="0"/>
              </a:rPr>
            </a:br>
            <a:br>
              <a:rPr lang="en-IN" sz="2400" b="0" i="0" u="sng" dirty="0">
                <a:effectLst/>
                <a:latin typeface="Calibri" panose="020F0502020204030204" pitchFamily="34" charset="0"/>
                <a:cs typeface="Calibri" panose="020F0502020204030204" pitchFamily="34" charset="0"/>
              </a:rPr>
            </a:br>
            <a:r>
              <a:rPr lang="en-US" sz="2800" dirty="0">
                <a:solidFill>
                  <a:srgbClr val="FFFFFF"/>
                </a:solidFill>
                <a:latin typeface="Segoe UI Light"/>
              </a:rPr>
              <a:t>Custom Vision</a:t>
            </a:r>
            <a:r>
              <a:rPr kumimoji="0" lang="en-US" sz="2800" b="0" i="0" u="none" strike="noStrike" kern="1200" cap="none" spc="-98" normalizeH="0" baseline="0" noProof="0" dirty="0">
                <a:ln w="3175">
                  <a:noFill/>
                </a:ln>
                <a:solidFill>
                  <a:srgbClr val="FFFFFF"/>
                </a:solidFill>
                <a:effectLst/>
                <a:uLnTx/>
                <a:uFillTx/>
                <a:latin typeface="Segoe UI Light"/>
                <a:ea typeface="+mn-ea"/>
                <a:cs typeface="Segoe UI" pitchFamily="34" charset="0"/>
              </a:rPr>
              <a:t>: </a:t>
            </a:r>
            <a:r>
              <a:rPr lang="en-IN" sz="2400" b="0" i="0" u="sng" dirty="0">
                <a:effectLst/>
                <a:latin typeface="Calibri" panose="020F0502020204030204" pitchFamily="34" charset="0"/>
                <a:cs typeface="Calibri" panose="020F0502020204030204" pitchFamily="34" charset="0"/>
              </a:rPr>
              <a:t>https://www.customvision.ai/?WT.mc_id=academic-49102-chrhar</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89998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and AI</a:t>
            </a:r>
          </a:p>
        </p:txBody>
      </p:sp>
      <p:sp>
        <p:nvSpPr>
          <p:cNvPr id="3" name="Text Placeholder 2"/>
          <p:cNvSpPr>
            <a:spLocks noGrp="1"/>
          </p:cNvSpPr>
          <p:nvPr>
            <p:ph type="body" sz="quarter" idx="10"/>
          </p:nvPr>
        </p:nvSpPr>
        <p:spPr/>
        <p:txBody>
          <a:bodyPr/>
          <a:lstStyle/>
          <a:p>
            <a:r>
              <a:rPr lang="en-US"/>
              <a:t>No model is perfect. The probability indicates how correct the model believes its answer is.</a:t>
            </a:r>
          </a:p>
        </p:txBody>
      </p:sp>
      <p:sp>
        <p:nvSpPr>
          <p:cNvPr id="11" name="TextBox 10"/>
          <p:cNvSpPr txBox="1"/>
          <p:nvPr/>
        </p:nvSpPr>
        <p:spPr>
          <a:xfrm>
            <a:off x="358570"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All models represent a "closed universe“</a:t>
            </a:r>
          </a:p>
          <a:p>
            <a:pPr>
              <a:spcAft>
                <a:spcPts val="588"/>
              </a:spcAft>
            </a:pPr>
            <a:r>
              <a:rPr lang="en-US" sz="1568">
                <a:gradFill>
                  <a:gsLst>
                    <a:gs pos="2917">
                      <a:schemeClr val="tx1"/>
                    </a:gs>
                    <a:gs pos="30000">
                      <a:schemeClr val="tx1"/>
                    </a:gs>
                  </a:gsLst>
                  <a:lin ang="5400000" scaled="0"/>
                </a:gradFill>
              </a:rPr>
              <a:t>Your model will always try to match the image to what it knows.</a:t>
            </a:r>
          </a:p>
        </p:txBody>
      </p:sp>
      <p:sp>
        <p:nvSpPr>
          <p:cNvPr id="12" name="TextBox 11"/>
          <p:cNvSpPr txBox="1"/>
          <p:nvPr/>
        </p:nvSpPr>
        <p:spPr>
          <a:xfrm>
            <a:off x="4258018"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There is always some level of uncertainty</a:t>
            </a:r>
            <a:endParaRPr lang="en-US" sz="1568" b="1">
              <a:solidFill>
                <a:schemeClr val="tx2"/>
              </a:solidFill>
            </a:endParaRPr>
          </a:p>
          <a:p>
            <a:pPr>
              <a:spcAft>
                <a:spcPts val="588"/>
              </a:spcAft>
            </a:pPr>
            <a:r>
              <a:rPr lang="en-US" sz="1568">
                <a:gradFill>
                  <a:gsLst>
                    <a:gs pos="2917">
                      <a:schemeClr val="tx1"/>
                    </a:gs>
                    <a:gs pos="30000">
                      <a:schemeClr val="tx1"/>
                    </a:gs>
                  </a:gsLst>
                  <a:lin ang="5400000" scaled="0"/>
                </a:gradFill>
              </a:rPr>
              <a:t>All models will make mistakes and not be 100%. A probability score above 80% is commonly acceptable.</a:t>
            </a:r>
          </a:p>
        </p:txBody>
      </p:sp>
      <p:sp>
        <p:nvSpPr>
          <p:cNvPr id="13" name="TextBox 12"/>
          <p:cNvSpPr txBox="1"/>
          <p:nvPr/>
        </p:nvSpPr>
        <p:spPr>
          <a:xfrm>
            <a:off x="8157466"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Improving accuracy</a:t>
            </a:r>
          </a:p>
          <a:p>
            <a:pPr>
              <a:spcAft>
                <a:spcPts val="588"/>
              </a:spcAft>
            </a:pPr>
            <a:r>
              <a:rPr lang="en-US" sz="1568">
                <a:gradFill>
                  <a:gsLst>
                    <a:gs pos="2917">
                      <a:schemeClr val="tx1"/>
                    </a:gs>
                    <a:gs pos="30000">
                      <a:schemeClr val="tx1"/>
                    </a:gs>
                  </a:gsLst>
                  <a:lin ang="5400000" scaled="0"/>
                </a:gradFill>
              </a:rPr>
              <a:t>The best way to improve the model is to increase the number and diversity of images used to train. This includes different angles, settings, and lighting.</a:t>
            </a:r>
          </a:p>
        </p:txBody>
      </p:sp>
      <p:pic>
        <p:nvPicPr>
          <p:cNvPr id="10" name="Picture 9">
            <a:extLst>
              <a:ext uri="{FF2B5EF4-FFF2-40B4-BE49-F238E27FC236}">
                <a16:creationId xmlns:a16="http://schemas.microsoft.com/office/drawing/2014/main" id="{025EDF60-0D2A-4D8D-8079-24C06612D856}"/>
              </a:ext>
            </a:extLst>
          </p:cNvPr>
          <p:cNvPicPr>
            <a:picLocks noChangeAspect="1"/>
          </p:cNvPicPr>
          <p:nvPr/>
        </p:nvPicPr>
        <p:blipFill>
          <a:blip r:embed="rId3"/>
          <a:stretch>
            <a:fillRect/>
          </a:stretch>
        </p:blipFill>
        <p:spPr>
          <a:xfrm>
            <a:off x="806341" y="2308897"/>
            <a:ext cx="2240206" cy="2240206"/>
          </a:xfrm>
          <a:prstGeom prst="rect">
            <a:avLst/>
          </a:prstGeom>
        </p:spPr>
      </p:pic>
      <p:pic>
        <p:nvPicPr>
          <p:cNvPr id="14" name="Picture 13">
            <a:extLst>
              <a:ext uri="{FF2B5EF4-FFF2-40B4-BE49-F238E27FC236}">
                <a16:creationId xmlns:a16="http://schemas.microsoft.com/office/drawing/2014/main" id="{EFB4B4A6-106E-4782-82CC-645A5277C446}"/>
              </a:ext>
            </a:extLst>
          </p:cNvPr>
          <p:cNvPicPr>
            <a:picLocks noChangeAspect="1"/>
          </p:cNvPicPr>
          <p:nvPr/>
        </p:nvPicPr>
        <p:blipFill>
          <a:blip r:embed="rId4"/>
          <a:stretch>
            <a:fillRect/>
          </a:stretch>
        </p:blipFill>
        <p:spPr>
          <a:xfrm>
            <a:off x="4818686" y="2308898"/>
            <a:ext cx="2240205" cy="2240205"/>
          </a:xfrm>
          <a:prstGeom prst="rect">
            <a:avLst/>
          </a:prstGeom>
        </p:spPr>
      </p:pic>
      <p:pic>
        <p:nvPicPr>
          <p:cNvPr id="16" name="Picture 15">
            <a:extLst>
              <a:ext uri="{FF2B5EF4-FFF2-40B4-BE49-F238E27FC236}">
                <a16:creationId xmlns:a16="http://schemas.microsoft.com/office/drawing/2014/main" id="{7EDA925E-AE28-471A-96FE-C3D49C710549}"/>
              </a:ext>
            </a:extLst>
          </p:cNvPr>
          <p:cNvPicPr>
            <a:picLocks noChangeAspect="1"/>
          </p:cNvPicPr>
          <p:nvPr/>
        </p:nvPicPr>
        <p:blipFill>
          <a:blip r:embed="rId5"/>
          <a:stretch>
            <a:fillRect/>
          </a:stretch>
        </p:blipFill>
        <p:spPr>
          <a:xfrm>
            <a:off x="8792923" y="2226786"/>
            <a:ext cx="2404428" cy="2404428"/>
          </a:xfrm>
          <a:prstGeom prst="rect">
            <a:avLst/>
          </a:prstGeom>
        </p:spPr>
      </p:pic>
    </p:spTree>
    <p:extLst>
      <p:ext uri="{BB962C8B-B14F-4D97-AF65-F5344CB8AC3E}">
        <p14:creationId xmlns:p14="http://schemas.microsoft.com/office/powerpoint/2010/main" val="11526457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a prediction</a:t>
            </a:r>
          </a:p>
        </p:txBody>
      </p:sp>
      <p:sp>
        <p:nvSpPr>
          <p:cNvPr id="3" name="Text Placeholder 2"/>
          <p:cNvSpPr>
            <a:spLocks noGrp="1"/>
          </p:cNvSpPr>
          <p:nvPr>
            <p:ph type="body" sz="quarter" idx="10"/>
          </p:nvPr>
        </p:nvSpPr>
        <p:spPr/>
        <p:txBody>
          <a:bodyPr/>
          <a:lstStyle/>
          <a:p>
            <a:r>
              <a:rPr lang="en-US"/>
              <a:t>After the model is trained, you can make predictions to determine which classification matches the image</a:t>
            </a:r>
          </a:p>
        </p:txBody>
      </p:sp>
      <p:sp>
        <p:nvSpPr>
          <p:cNvPr id="7" name="TextBox 6"/>
          <p:cNvSpPr txBox="1"/>
          <p:nvPr/>
        </p:nvSpPr>
        <p:spPr>
          <a:xfrm>
            <a:off x="1613565" y="2420834"/>
            <a:ext cx="4213197"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Install the required packages</a:t>
            </a:r>
          </a:p>
          <a:p>
            <a:pPr>
              <a:spcAft>
                <a:spcPts val="588"/>
              </a:spcAft>
            </a:pPr>
            <a:r>
              <a:rPr lang="en-US" sz="1568">
                <a:gradFill>
                  <a:gsLst>
                    <a:gs pos="2917">
                      <a:schemeClr val="tx1"/>
                    </a:gs>
                    <a:gs pos="30000">
                      <a:schemeClr val="tx1"/>
                    </a:gs>
                  </a:gsLst>
                  <a:lin ang="5400000" scaled="0"/>
                </a:gradFill>
              </a:rPr>
              <a:t>Azure Custom Vision has an SDK available in Python for making predictions.</a:t>
            </a:r>
          </a:p>
        </p:txBody>
      </p:sp>
      <p:sp>
        <p:nvSpPr>
          <p:cNvPr id="8" name="TextBox 7"/>
          <p:cNvSpPr txBox="1"/>
          <p:nvPr/>
        </p:nvSpPr>
        <p:spPr>
          <a:xfrm>
            <a:off x="1613565" y="3765471"/>
            <a:ext cx="4213197"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Load the appropriate key values</a:t>
            </a:r>
          </a:p>
          <a:p>
            <a:pPr>
              <a:spcAft>
                <a:spcPts val="588"/>
              </a:spcAft>
            </a:pPr>
            <a:r>
              <a:rPr lang="en-US" sz="1568">
                <a:gradFill>
                  <a:gsLst>
                    <a:gs pos="2917">
                      <a:schemeClr val="tx1"/>
                    </a:gs>
                    <a:gs pos="30000">
                      <a:schemeClr val="tx1"/>
                    </a:gs>
                  </a:gsLst>
                  <a:lin ang="5400000" scaled="0"/>
                </a:gradFill>
              </a:rPr>
              <a:t>To call your model you need its ID, name, and the key (password).</a:t>
            </a:r>
          </a:p>
        </p:txBody>
      </p:sp>
      <p:sp>
        <p:nvSpPr>
          <p:cNvPr id="9" name="TextBox 8"/>
          <p:cNvSpPr txBox="1"/>
          <p:nvPr/>
        </p:nvSpPr>
        <p:spPr>
          <a:xfrm>
            <a:off x="1613565" y="5110108"/>
            <a:ext cx="4482435"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Perform the prediction</a:t>
            </a:r>
            <a:r>
              <a:rPr lang="en-US" sz="1568" b="1">
                <a:solidFill>
                  <a:schemeClr val="tx2"/>
                </a:solidFill>
              </a:rPr>
              <a:t> </a:t>
            </a:r>
          </a:p>
          <a:p>
            <a:pPr>
              <a:spcAft>
                <a:spcPts val="588"/>
              </a:spcAft>
            </a:pPr>
            <a:r>
              <a:rPr lang="en-US" sz="1568">
                <a:gradFill>
                  <a:gsLst>
                    <a:gs pos="2917">
                      <a:schemeClr val="tx1"/>
                    </a:gs>
                    <a:gs pos="30000">
                      <a:schemeClr val="tx1"/>
                    </a:gs>
                  </a:gsLst>
                  <a:lin ang="5400000" scaled="0"/>
                </a:gradFill>
              </a:rPr>
              <a:t>Use the SDK to upload the image to the model and perform the prediction.</a:t>
            </a:r>
          </a:p>
        </p:txBody>
      </p:sp>
      <p:pic>
        <p:nvPicPr>
          <p:cNvPr id="14" name="Picture 13"/>
          <p:cNvPicPr>
            <a:picLocks noChangeAspect="1"/>
          </p:cNvPicPr>
          <p:nvPr/>
        </p:nvPicPr>
        <p:blipFill>
          <a:blip r:embed="rId3"/>
          <a:stretch>
            <a:fillRect/>
          </a:stretch>
        </p:blipFill>
        <p:spPr>
          <a:xfrm>
            <a:off x="7216531" y="2372433"/>
            <a:ext cx="3654874" cy="3772143"/>
          </a:xfrm>
          <a:prstGeom prst="rect">
            <a:avLst/>
          </a:prstGeom>
        </p:spPr>
      </p:pic>
      <p:pic>
        <p:nvPicPr>
          <p:cNvPr id="6" name="Picture 5">
            <a:extLst>
              <a:ext uri="{FF2B5EF4-FFF2-40B4-BE49-F238E27FC236}">
                <a16:creationId xmlns:a16="http://schemas.microsoft.com/office/drawing/2014/main" id="{690C530B-F9B4-40B5-AE19-04F4D5AB5465}"/>
              </a:ext>
            </a:extLst>
          </p:cNvPr>
          <p:cNvPicPr>
            <a:picLocks noChangeAspect="1"/>
          </p:cNvPicPr>
          <p:nvPr/>
        </p:nvPicPr>
        <p:blipFill>
          <a:blip r:embed="rId4"/>
          <a:stretch>
            <a:fillRect/>
          </a:stretch>
        </p:blipFill>
        <p:spPr>
          <a:xfrm>
            <a:off x="430238" y="2456667"/>
            <a:ext cx="914400" cy="914400"/>
          </a:xfrm>
          <a:prstGeom prst="rect">
            <a:avLst/>
          </a:prstGeom>
        </p:spPr>
      </p:pic>
      <p:pic>
        <p:nvPicPr>
          <p:cNvPr id="10" name="Picture 9">
            <a:extLst>
              <a:ext uri="{FF2B5EF4-FFF2-40B4-BE49-F238E27FC236}">
                <a16:creationId xmlns:a16="http://schemas.microsoft.com/office/drawing/2014/main" id="{5BFE01E2-7D6A-4057-ABDD-23EF65558BC5}"/>
              </a:ext>
            </a:extLst>
          </p:cNvPr>
          <p:cNvPicPr>
            <a:picLocks noChangeAspect="1"/>
          </p:cNvPicPr>
          <p:nvPr/>
        </p:nvPicPr>
        <p:blipFill>
          <a:blip r:embed="rId5"/>
          <a:stretch>
            <a:fillRect/>
          </a:stretch>
        </p:blipFill>
        <p:spPr>
          <a:xfrm>
            <a:off x="430238" y="5145941"/>
            <a:ext cx="914400" cy="914400"/>
          </a:xfrm>
          <a:prstGeom prst="rect">
            <a:avLst/>
          </a:prstGeom>
        </p:spPr>
      </p:pic>
      <p:pic>
        <p:nvPicPr>
          <p:cNvPr id="16" name="Picture 15">
            <a:extLst>
              <a:ext uri="{FF2B5EF4-FFF2-40B4-BE49-F238E27FC236}">
                <a16:creationId xmlns:a16="http://schemas.microsoft.com/office/drawing/2014/main" id="{7F1EB525-90AB-4F3A-ADE5-23A61705B1BD}"/>
              </a:ext>
            </a:extLst>
          </p:cNvPr>
          <p:cNvPicPr>
            <a:picLocks noChangeAspect="1"/>
          </p:cNvPicPr>
          <p:nvPr/>
        </p:nvPicPr>
        <p:blipFill>
          <a:blip r:embed="rId6"/>
          <a:stretch>
            <a:fillRect/>
          </a:stretch>
        </p:blipFill>
        <p:spPr>
          <a:xfrm>
            <a:off x="461481" y="3725652"/>
            <a:ext cx="914400" cy="914400"/>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a:t>Exercise -</a:t>
            </a:r>
            <a:br>
              <a:rPr lang="en-US" sz="6600"/>
            </a:br>
            <a:r>
              <a:rPr lang="en-US" sz="6600"/>
              <a:t>Using a Custom Vision Model</a:t>
            </a:r>
          </a:p>
        </p:txBody>
      </p:sp>
    </p:spTree>
    <p:extLst>
      <p:ext uri="{BB962C8B-B14F-4D97-AF65-F5344CB8AC3E}">
        <p14:creationId xmlns:p14="http://schemas.microsoft.com/office/powerpoint/2010/main" val="2087696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0901-6059-4537-ADCB-4D9906232030}"/>
              </a:ext>
            </a:extLst>
          </p:cNvPr>
          <p:cNvSpPr>
            <a:spLocks noGrp="1"/>
          </p:cNvSpPr>
          <p:nvPr>
            <p:ph type="title"/>
          </p:nvPr>
        </p:nvSpPr>
        <p:spPr/>
        <p:txBody>
          <a:bodyPr/>
          <a:lstStyle/>
          <a:p>
            <a:r>
              <a:rPr lang="en-IN" dirty="0">
                <a:solidFill>
                  <a:schemeClr val="accent1"/>
                </a:solidFill>
              </a:rPr>
              <a:t>Before we get started… Ensure you have the following installed</a:t>
            </a:r>
          </a:p>
        </p:txBody>
      </p:sp>
      <p:sp>
        <p:nvSpPr>
          <p:cNvPr id="3" name="Content Placeholder 2">
            <a:extLst>
              <a:ext uri="{FF2B5EF4-FFF2-40B4-BE49-F238E27FC236}">
                <a16:creationId xmlns:a16="http://schemas.microsoft.com/office/drawing/2014/main" id="{99F77A7D-3181-4213-BA54-FBDA720C9BBE}"/>
              </a:ext>
            </a:extLst>
          </p:cNvPr>
          <p:cNvSpPr>
            <a:spLocks noGrp="1"/>
          </p:cNvSpPr>
          <p:nvPr>
            <p:ph idx="1"/>
          </p:nvPr>
        </p:nvSpPr>
        <p:spPr>
          <a:xfrm>
            <a:off x="838200" y="1962259"/>
            <a:ext cx="10515600" cy="4351338"/>
          </a:xfrm>
        </p:spPr>
        <p:txBody>
          <a:bodyPr>
            <a:normAutofit fontScale="92500" lnSpcReduction="20000"/>
          </a:bodyPr>
          <a:lstStyle/>
          <a:p>
            <a:pPr marL="0" indent="0">
              <a:buNone/>
            </a:pPr>
            <a:r>
              <a:rPr lang="en-IN" sz="4000" dirty="0">
                <a:solidFill>
                  <a:schemeClr val="accent1"/>
                </a:solidFill>
                <a:latin typeface="+mj-lt"/>
              </a:rPr>
              <a:t>Python</a:t>
            </a:r>
          </a:p>
          <a:p>
            <a:pPr marL="0" indent="0">
              <a:buNone/>
            </a:pPr>
            <a:r>
              <a:rPr lang="en-IN" dirty="0"/>
              <a:t>python.org</a:t>
            </a:r>
          </a:p>
          <a:p>
            <a:pPr marL="0" indent="0">
              <a:buNone/>
            </a:pPr>
            <a:r>
              <a:rPr lang="en-IN" sz="4000" dirty="0">
                <a:solidFill>
                  <a:schemeClr val="accent1"/>
                </a:solidFill>
                <a:latin typeface="+mj-lt"/>
              </a:rPr>
              <a:t>Git</a:t>
            </a:r>
          </a:p>
          <a:p>
            <a:pPr marL="0" indent="0">
              <a:buNone/>
            </a:pPr>
            <a:r>
              <a:rPr lang="en-IN" dirty="0"/>
              <a:t>CLI: git-scm.com</a:t>
            </a:r>
          </a:p>
          <a:p>
            <a:pPr marL="0" indent="0">
              <a:buNone/>
            </a:pPr>
            <a:r>
              <a:rPr lang="en-IN" dirty="0"/>
              <a:t>Desktop: desktop.github.com</a:t>
            </a:r>
          </a:p>
          <a:p>
            <a:pPr marL="0" indent="0">
              <a:buNone/>
            </a:pPr>
            <a:r>
              <a:rPr lang="en-IN" sz="4000" dirty="0">
                <a:solidFill>
                  <a:schemeClr val="accent1"/>
                </a:solidFill>
                <a:latin typeface="+mj-lt"/>
              </a:rPr>
              <a:t>Visual Studio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0" i="0" u="none" strike="noStrike" kern="1200" cap="none" spc="0" normalizeH="0" baseline="0" noProof="0" dirty="0">
                <a:ln>
                  <a:noFill/>
                </a:ln>
                <a:solidFill>
                  <a:prstClr val="black"/>
                </a:solidFill>
                <a:effectLst/>
                <a:uLnTx/>
                <a:uFillTx/>
                <a:ea typeface="+mn-ea"/>
                <a:cs typeface="+mn-cs"/>
              </a:rPr>
              <a:t>code.visualstudio.com</a:t>
            </a:r>
          </a:p>
          <a:p>
            <a:pPr marL="0" indent="0">
              <a:buNone/>
              <a:defRPr/>
            </a:pPr>
            <a:r>
              <a:rPr lang="en-IN" sz="4000" dirty="0">
                <a:solidFill>
                  <a:schemeClr val="accent1"/>
                </a:solidFill>
                <a:latin typeface="+mj-lt"/>
              </a:rPr>
              <a:t>Azure For Students</a:t>
            </a:r>
          </a:p>
          <a:p>
            <a:pPr marL="0" indent="0">
              <a:buNone/>
              <a:defRPr/>
            </a:pPr>
            <a:r>
              <a:rPr kumimoji="0" lang="en-US" b="0" i="0" u="none" strike="noStrike" kern="1200" cap="none" spc="0" normalizeH="0" baseline="0" noProof="0" dirty="0">
                <a:ln>
                  <a:noFill/>
                </a:ln>
                <a:solidFill>
                  <a:prstClr val="black"/>
                </a:solidFill>
                <a:effectLst/>
                <a:uLnTx/>
                <a:uFillTx/>
                <a:ea typeface="+mn-ea"/>
                <a:cs typeface="+mn-cs"/>
              </a:rPr>
              <a:t>azure.microsoft.com/</a:t>
            </a:r>
            <a:r>
              <a:rPr kumimoji="0" lang="en-US" b="0" i="0" u="none" strike="noStrike" kern="1200" cap="none" spc="0" normalizeH="0" baseline="0" noProof="0" dirty="0" err="1">
                <a:ln>
                  <a:noFill/>
                </a:ln>
                <a:solidFill>
                  <a:prstClr val="black"/>
                </a:solidFill>
                <a:effectLst/>
                <a:uLnTx/>
                <a:uFillTx/>
                <a:ea typeface="+mn-ea"/>
                <a:cs typeface="+mn-cs"/>
              </a:rPr>
              <a:t>en</a:t>
            </a:r>
            <a:r>
              <a:rPr kumimoji="0" lang="en-US" b="0" i="0" u="none" strike="noStrike" kern="1200" cap="none" spc="0" normalizeH="0" baseline="0" noProof="0" dirty="0">
                <a:ln>
                  <a:noFill/>
                </a:ln>
                <a:solidFill>
                  <a:prstClr val="black"/>
                </a:solidFill>
                <a:effectLst/>
                <a:uLnTx/>
                <a:uFillTx/>
                <a:ea typeface="+mn-ea"/>
                <a:cs typeface="+mn-cs"/>
              </a:rPr>
              <a:t>-us/free/students/</a:t>
            </a:r>
            <a:endParaRPr kumimoji="0" lang="en-IN" b="0" i="0" u="none" strike="noStrike" kern="1200" cap="none" spc="0" normalizeH="0" baseline="0" noProof="0" dirty="0">
              <a:ln>
                <a:noFill/>
              </a:ln>
              <a:solidFill>
                <a:prstClr val="black"/>
              </a:solidFill>
              <a:effectLst/>
              <a:uLnTx/>
              <a:uFillTx/>
              <a:ea typeface="+mn-ea"/>
              <a:cs typeface="+mn-cs"/>
            </a:endParaRPr>
          </a:p>
        </p:txBody>
      </p:sp>
      <p:pic>
        <p:nvPicPr>
          <p:cNvPr id="5" name="Picture 4">
            <a:extLst>
              <a:ext uri="{FF2B5EF4-FFF2-40B4-BE49-F238E27FC236}">
                <a16:creationId xmlns:a16="http://schemas.microsoft.com/office/drawing/2014/main" id="{F03368DA-4D3A-461D-A7ED-482EEE2145EE}"/>
              </a:ext>
            </a:extLst>
          </p:cNvPr>
          <p:cNvPicPr>
            <a:picLocks noChangeAspect="1"/>
          </p:cNvPicPr>
          <p:nvPr/>
        </p:nvPicPr>
        <p:blipFill>
          <a:blip r:embed="rId2"/>
          <a:stretch>
            <a:fillRect/>
          </a:stretch>
        </p:blipFill>
        <p:spPr>
          <a:xfrm>
            <a:off x="6964300" y="2595253"/>
            <a:ext cx="4389500" cy="3581710"/>
          </a:xfrm>
          <a:prstGeom prst="rect">
            <a:avLst/>
          </a:prstGeom>
        </p:spPr>
      </p:pic>
    </p:spTree>
    <p:extLst>
      <p:ext uri="{BB962C8B-B14F-4D97-AF65-F5344CB8AC3E}">
        <p14:creationId xmlns:p14="http://schemas.microsoft.com/office/powerpoint/2010/main" val="412743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8B32623-9690-4F4A-B029-47697A5274F3}"/>
              </a:ext>
            </a:extLst>
          </p:cNvPr>
          <p:cNvSpPr>
            <a:spLocks noGrp="1"/>
          </p:cNvSpPr>
          <p:nvPr>
            <p:ph type="title"/>
          </p:nvPr>
        </p:nvSpPr>
        <p:spPr/>
        <p:txBody>
          <a:bodyPr/>
          <a:lstStyle/>
          <a:p>
            <a:r>
              <a:rPr lang="en-US"/>
              <a:t>What's next?</a:t>
            </a:r>
          </a:p>
        </p:txBody>
      </p:sp>
      <p:sp>
        <p:nvSpPr>
          <p:cNvPr id="15" name="Text Placeholder 14">
            <a:extLst>
              <a:ext uri="{FF2B5EF4-FFF2-40B4-BE49-F238E27FC236}">
                <a16:creationId xmlns:a16="http://schemas.microsoft.com/office/drawing/2014/main" id="{5AD859D9-7AFA-4270-8BF6-D6A7C4610F31}"/>
              </a:ext>
            </a:extLst>
          </p:cNvPr>
          <p:cNvSpPr>
            <a:spLocks noGrp="1"/>
          </p:cNvSpPr>
          <p:nvPr>
            <p:ph type="body" sz="quarter" idx="10"/>
          </p:nvPr>
        </p:nvSpPr>
        <p:spPr>
          <a:xfrm>
            <a:off x="269240" y="1189177"/>
            <a:ext cx="11655078" cy="1868268"/>
          </a:xfrm>
        </p:spPr>
        <p:txBody>
          <a:bodyPr/>
          <a:lstStyle/>
          <a:p>
            <a:r>
              <a:rPr lang="en-US" dirty="0"/>
              <a:t>Learn about </a:t>
            </a:r>
            <a:r>
              <a:rPr lang="en-US" dirty="0">
                <a:hlinkClick r:id="rId2"/>
              </a:rPr>
              <a:t>object detection</a:t>
            </a:r>
            <a:endParaRPr lang="en-US" dirty="0"/>
          </a:p>
          <a:p>
            <a:r>
              <a:rPr lang="en-US" dirty="0"/>
              <a:t>Creating custom models with </a:t>
            </a:r>
            <a:r>
              <a:rPr lang="en-US" dirty="0">
                <a:hlinkClick r:id="rId3"/>
              </a:rPr>
              <a:t>TensorFlow</a:t>
            </a:r>
            <a:endParaRPr lang="en-US" dirty="0"/>
          </a:p>
          <a:p>
            <a:endParaRPr lang="en-US" dirty="0"/>
          </a:p>
        </p:txBody>
      </p:sp>
      <p:sp>
        <p:nvSpPr>
          <p:cNvPr id="4" name="Text Placeholder 14">
            <a:extLst>
              <a:ext uri="{FF2B5EF4-FFF2-40B4-BE49-F238E27FC236}">
                <a16:creationId xmlns:a16="http://schemas.microsoft.com/office/drawing/2014/main" id="{519567C5-DDB8-48B8-9AF6-AA079BCC9AB8}"/>
              </a:ext>
            </a:extLst>
          </p:cNvPr>
          <p:cNvSpPr txBox="1">
            <a:spLocks/>
          </p:cNvSpPr>
          <p:nvPr/>
        </p:nvSpPr>
        <p:spPr>
          <a:xfrm>
            <a:off x="409284" y="3429000"/>
            <a:ext cx="11655078" cy="1868268"/>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3529" kern="1200" spc="0" baseline="0">
                <a:gradFill>
                  <a:gsLst>
                    <a:gs pos="1250">
                      <a:schemeClr val="tx1"/>
                    </a:gs>
                    <a:gs pos="100000">
                      <a:schemeClr val="tx1"/>
                    </a:gs>
                  </a:gsLst>
                  <a:lin ang="5400000" scaled="0"/>
                </a:gradFill>
                <a:latin typeface="+mj-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Feedback Form: </a:t>
            </a:r>
          </a:p>
          <a:p>
            <a:r>
              <a:rPr lang="en-US" dirty="0">
                <a:hlinkClick r:id="rId4"/>
              </a:rPr>
              <a:t>Workshop Feedback Form for Students (office.com)</a:t>
            </a:r>
            <a:endParaRPr lang="en-US" dirty="0"/>
          </a:p>
          <a:p>
            <a:endParaRPr lang="en-US" dirty="0"/>
          </a:p>
        </p:txBody>
      </p:sp>
    </p:spTree>
    <p:extLst>
      <p:ext uri="{BB962C8B-B14F-4D97-AF65-F5344CB8AC3E}">
        <p14:creationId xmlns:p14="http://schemas.microsoft.com/office/powerpoint/2010/main" val="3772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8B32623-9690-4F4A-B029-47697A5274F3}"/>
              </a:ext>
            </a:extLst>
          </p:cNvPr>
          <p:cNvSpPr>
            <a:spLocks noGrp="1"/>
          </p:cNvSpPr>
          <p:nvPr>
            <p:ph type="title"/>
          </p:nvPr>
        </p:nvSpPr>
        <p:spPr>
          <a:xfrm>
            <a:off x="2338552" y="2360048"/>
            <a:ext cx="7514896" cy="1749496"/>
          </a:xfrm>
        </p:spPr>
        <p:txBody>
          <a:bodyPr/>
          <a:lstStyle/>
          <a:p>
            <a:pPr algn="ctr"/>
            <a:r>
              <a:rPr lang="en-US" dirty="0"/>
              <a:t>Thank you!!!</a:t>
            </a:r>
            <a:br>
              <a:rPr lang="en-US" dirty="0"/>
            </a:br>
            <a:r>
              <a:rPr lang="en-US" dirty="0"/>
              <a:t>Speaker Name: Shekinah T</a:t>
            </a:r>
          </a:p>
        </p:txBody>
      </p:sp>
      <p:pic>
        <p:nvPicPr>
          <p:cNvPr id="3" name="Picture 2" descr="Diagram&#10;&#10;Description automatically generated with medium confidence">
            <a:extLst>
              <a:ext uri="{FF2B5EF4-FFF2-40B4-BE49-F238E27FC236}">
                <a16:creationId xmlns:a16="http://schemas.microsoft.com/office/drawing/2014/main" id="{933CD1E4-C53A-4ECD-B162-512D46258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693" y="4109544"/>
            <a:ext cx="2846613" cy="2482075"/>
          </a:xfrm>
          <a:prstGeom prst="rect">
            <a:avLst/>
          </a:prstGeom>
        </p:spPr>
      </p:pic>
    </p:spTree>
    <p:extLst>
      <p:ext uri="{BB962C8B-B14F-4D97-AF65-F5344CB8AC3E}">
        <p14:creationId xmlns:p14="http://schemas.microsoft.com/office/powerpoint/2010/main" val="284515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9760" y="919395"/>
            <a:ext cx="11472484" cy="4074449"/>
          </a:xfrm>
          <a:prstGeom prst="rect">
            <a:avLst/>
          </a:prstGeom>
        </p:spPr>
        <p:txBody>
          <a:bodyPr wrap="square">
            <a:spAutoFit/>
          </a:bodyPr>
          <a:lstStyle/>
          <a:p>
            <a:pPr algn="ctr"/>
            <a:r>
              <a:rPr lang="en-US" sz="6469" i="1">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496765" y="5221576"/>
            <a:ext cx="6334682" cy="679408"/>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8"/>
              <a:t>Rick </a:t>
            </a:r>
            <a:r>
              <a:rPr lang="en-US" sz="3528" err="1"/>
              <a:t>Barazza</a:t>
            </a:r>
            <a:r>
              <a:rPr lang="en-US" sz="3528"/>
              <a:t>, Microsoft</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13" y="276470"/>
            <a:ext cx="4620880" cy="6248556"/>
          </a:xfrm>
          <a:prstGeom prst="rect">
            <a:avLst/>
          </a:prstGeom>
        </p:spPr>
      </p:pic>
      <p:sp>
        <p:nvSpPr>
          <p:cNvPr id="6" name="TextBox 5"/>
          <p:cNvSpPr txBox="1"/>
          <p:nvPr/>
        </p:nvSpPr>
        <p:spPr>
          <a:xfrm>
            <a:off x="897531" y="3266071"/>
            <a:ext cx="2037399" cy="1347678"/>
          </a:xfrm>
          <a:prstGeom prst="rect">
            <a:avLst/>
          </a:prstGeom>
          <a:noFill/>
        </p:spPr>
        <p:txBody>
          <a:bodyPr wrap="square" rtlCol="0">
            <a:spAutoFit/>
          </a:bodyPr>
          <a:lstStyle/>
          <a:p>
            <a:r>
              <a:rPr lang="en-US" sz="4000">
                <a:latin typeface="+mj-lt"/>
              </a:rPr>
              <a:t>Sensory</a:t>
            </a:r>
          </a:p>
          <a:p>
            <a:r>
              <a:rPr lang="en-US" sz="4000">
                <a:latin typeface="+mj-lt"/>
              </a:rPr>
              <a:t>Input</a:t>
            </a:r>
          </a:p>
        </p:txBody>
      </p:sp>
      <p:cxnSp>
        <p:nvCxnSpPr>
          <p:cNvPr id="7" name="Straight Arrow Connector 6"/>
          <p:cNvCxnSpPr/>
          <p:nvPr/>
        </p:nvCxnSpPr>
        <p:spPr>
          <a:xfrm>
            <a:off x="2986687" y="4002605"/>
            <a:ext cx="55706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5107048" y="1485165"/>
            <a:ext cx="1965210" cy="1678159"/>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a:t>
            </a:r>
            <a:endParaRPr lang="en-US" sz="4000">
              <a:solidFill>
                <a:schemeClr val="bg1"/>
              </a:solidFill>
              <a:latin typeface="+mj-lt"/>
            </a:endParaRPr>
          </a:p>
        </p:txBody>
      </p:sp>
      <p:grpSp>
        <p:nvGrpSpPr>
          <p:cNvPr id="10" name="Group 9"/>
          <p:cNvGrpSpPr/>
          <p:nvPr/>
        </p:nvGrpSpPr>
        <p:grpSpPr>
          <a:xfrm>
            <a:off x="8543700" y="3528482"/>
            <a:ext cx="3457928" cy="719993"/>
            <a:chOff x="8544393" y="3528509"/>
            <a:chExt cx="3458910" cy="720197"/>
          </a:xfrm>
        </p:grpSpPr>
        <p:sp>
          <p:nvSpPr>
            <p:cNvPr id="11" name="TextBox 10"/>
            <p:cNvSpPr txBox="1"/>
            <p:nvPr/>
          </p:nvSpPr>
          <p:spPr>
            <a:xfrm>
              <a:off x="9245268" y="3528509"/>
              <a:ext cx="2758035" cy="720197"/>
            </a:xfrm>
            <a:prstGeom prst="rect">
              <a:avLst/>
            </a:prstGeom>
            <a:noFill/>
          </p:spPr>
          <p:txBody>
            <a:bodyPr wrap="square" rtlCol="0">
              <a:spAutoFit/>
            </a:bodyPr>
            <a:lstStyle/>
            <a:p>
              <a:r>
                <a:rPr lang="en-US" sz="4000">
                  <a:latin typeface="+mj-lt"/>
                </a:rPr>
                <a:t>Behavior</a:t>
              </a:r>
            </a:p>
          </p:txBody>
        </p:sp>
        <p:cxnSp>
          <p:nvCxnSpPr>
            <p:cNvPr id="12" name="Straight Arrow Connector 11"/>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4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21" y="338441"/>
            <a:ext cx="4610071" cy="6380081"/>
          </a:xfrm>
          <a:prstGeom prst="rect">
            <a:avLst/>
          </a:prstGeom>
        </p:spPr>
      </p:pic>
      <p:sp>
        <p:nvSpPr>
          <p:cNvPr id="7" name="Cloud 6"/>
          <p:cNvSpPr/>
          <p:nvPr/>
        </p:nvSpPr>
        <p:spPr>
          <a:xfrm>
            <a:off x="5107047" y="1666645"/>
            <a:ext cx="1965210" cy="1678159"/>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a:t>
            </a:r>
            <a:endParaRPr lang="en-US" sz="4000">
              <a:solidFill>
                <a:schemeClr val="bg1"/>
              </a:solidFill>
              <a:latin typeface="+mj-lt"/>
            </a:endParaRPr>
          </a:p>
        </p:txBody>
      </p:sp>
      <p:grpSp>
        <p:nvGrpSpPr>
          <p:cNvPr id="8" name="Group 7"/>
          <p:cNvGrpSpPr/>
          <p:nvPr/>
        </p:nvGrpSpPr>
        <p:grpSpPr>
          <a:xfrm>
            <a:off x="8543700" y="3693935"/>
            <a:ext cx="3457928" cy="719993"/>
            <a:chOff x="8544393" y="3528509"/>
            <a:chExt cx="3458910" cy="720197"/>
          </a:xfrm>
        </p:grpSpPr>
        <p:sp>
          <p:nvSpPr>
            <p:cNvPr id="9" name="TextBox 8"/>
            <p:cNvSpPr txBox="1"/>
            <p:nvPr/>
          </p:nvSpPr>
          <p:spPr>
            <a:xfrm>
              <a:off x="9245268" y="3528509"/>
              <a:ext cx="2758035" cy="720197"/>
            </a:xfrm>
            <a:prstGeom prst="rect">
              <a:avLst/>
            </a:prstGeom>
            <a:noFill/>
          </p:spPr>
          <p:txBody>
            <a:bodyPr wrap="square" rtlCol="0">
              <a:spAutoFit/>
            </a:bodyPr>
            <a:lstStyle/>
            <a:p>
              <a:r>
                <a:rPr lang="en-US" sz="4000">
                  <a:latin typeface="+mj-lt"/>
                </a:rPr>
                <a:t>Answers</a:t>
              </a: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16312" y="3693935"/>
            <a:ext cx="2757253" cy="719993"/>
            <a:chOff x="1715069" y="3579892"/>
            <a:chExt cx="2758035" cy="720197"/>
          </a:xfrm>
        </p:grpSpPr>
        <p:sp>
          <p:nvSpPr>
            <p:cNvPr id="6" name="TextBox 5"/>
            <p:cNvSpPr txBox="1"/>
            <p:nvPr/>
          </p:nvSpPr>
          <p:spPr>
            <a:xfrm>
              <a:off x="1715069" y="3579892"/>
              <a:ext cx="2758035" cy="720197"/>
            </a:xfrm>
            <a:prstGeom prst="rect">
              <a:avLst/>
            </a:prstGeom>
            <a:noFill/>
          </p:spPr>
          <p:txBody>
            <a:bodyPr wrap="square" rtlCol="0">
              <a:spAutoFit/>
            </a:bodyPr>
            <a:lstStyle/>
            <a:p>
              <a:r>
                <a:rPr lang="en-US" sz="4000">
                  <a:latin typeface="+mj-lt"/>
                </a:rPr>
                <a:t>Data</a:t>
              </a: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7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089198" y="2421558"/>
            <a:ext cx="2464790" cy="1895772"/>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j-lt"/>
            </a:endParaRPr>
          </a:p>
        </p:txBody>
      </p:sp>
      <p:sp>
        <p:nvSpPr>
          <p:cNvPr id="6" name="Striped Right Arrow 5"/>
          <p:cNvSpPr/>
          <p:nvPr/>
        </p:nvSpPr>
        <p:spPr>
          <a:xfrm>
            <a:off x="3617332" y="2902591"/>
            <a:ext cx="2028642" cy="852697"/>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Algorithms</a:t>
            </a:r>
          </a:p>
        </p:txBody>
      </p:sp>
      <p:sp>
        <p:nvSpPr>
          <p:cNvPr id="12" name="Down Arrow 11"/>
          <p:cNvSpPr/>
          <p:nvPr/>
        </p:nvSpPr>
        <p:spPr>
          <a:xfrm>
            <a:off x="7177551" y="2053838"/>
            <a:ext cx="96979" cy="291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Diamond 14"/>
          <p:cNvSpPr/>
          <p:nvPr/>
        </p:nvSpPr>
        <p:spPr>
          <a:xfrm>
            <a:off x="6185629" y="2548878"/>
            <a:ext cx="2224706" cy="1538238"/>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6">
              <a:latin typeface="+mj-lt"/>
            </a:endParaRPr>
          </a:p>
        </p:txBody>
      </p:sp>
      <p:sp>
        <p:nvSpPr>
          <p:cNvPr id="8" name="Rectangle 7"/>
          <p:cNvSpPr/>
          <p:nvPr/>
        </p:nvSpPr>
        <p:spPr>
          <a:xfrm>
            <a:off x="6390168" y="3034116"/>
            <a:ext cx="1808508" cy="574901"/>
          </a:xfrm>
          <a:prstGeom prst="rect">
            <a:avLst/>
          </a:prstGeom>
        </p:spPr>
        <p:txBody>
          <a:bodyPr wrap="none">
            <a:spAutoFit/>
          </a:bodyPr>
          <a:lstStyle/>
          <a:p>
            <a:pPr algn="ctr"/>
            <a:r>
              <a:rPr lang="en-US" sz="3136">
                <a:solidFill>
                  <a:schemeClr val="bg1"/>
                </a:solidFill>
                <a:latin typeface="+mj-lt"/>
              </a:rPr>
              <a:t>Diseased?</a:t>
            </a:r>
          </a:p>
        </p:txBody>
      </p:sp>
      <p:grpSp>
        <p:nvGrpSpPr>
          <p:cNvPr id="312" name="Group 311"/>
          <p:cNvGrpSpPr/>
          <p:nvPr/>
        </p:nvGrpSpPr>
        <p:grpSpPr>
          <a:xfrm>
            <a:off x="4670076" y="6246625"/>
            <a:ext cx="5377727" cy="319384"/>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806" y="2373341"/>
            <a:ext cx="1529331" cy="1807711"/>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14" y="221200"/>
            <a:ext cx="1529331" cy="1807711"/>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806" y="2373341"/>
            <a:ext cx="1529331" cy="1807711"/>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8829" y="4535614"/>
            <a:ext cx="1058494" cy="1359947"/>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83" y="4447417"/>
            <a:ext cx="1170392" cy="1424023"/>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14" y="221200"/>
            <a:ext cx="1529331" cy="1807711"/>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336" y="4349677"/>
            <a:ext cx="362084" cy="621968"/>
          </a:xfrm>
          <a:prstGeom prst="rect">
            <a:avLst/>
          </a:prstGeom>
          <a:noFill/>
        </p:spPr>
        <p:txBody>
          <a:bodyPr wrap="none" lIns="179259" tIns="143407" rIns="179259" bIns="143407"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grpSp>
        <p:nvGrpSpPr>
          <p:cNvPr id="291" name="Group 290"/>
          <p:cNvGrpSpPr/>
          <p:nvPr/>
        </p:nvGrpSpPr>
        <p:grpSpPr>
          <a:xfrm>
            <a:off x="7958829" y="4535614"/>
            <a:ext cx="1058494" cy="1359947"/>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83" y="4447417"/>
            <a:ext cx="1170392" cy="1424023"/>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221501" y="3671772"/>
            <a:ext cx="2804607" cy="1009383"/>
          </a:xfrm>
          <a:prstGeom prst="rect">
            <a:avLst/>
          </a:prstGeom>
          <a:noFill/>
        </p:spPr>
        <p:txBody>
          <a:bodyPr wrap="square" lIns="179183" tIns="143346" rIns="179183" bIns="143346" rtlCol="0">
            <a:spAutoFit/>
          </a:bodyPr>
          <a:lstStyle/>
          <a:p>
            <a:pPr algn="ctr" defTabSz="913334">
              <a:lnSpc>
                <a:spcPct val="90000"/>
              </a:lnSpc>
              <a:defRPr/>
            </a:pPr>
            <a:r>
              <a:rPr lang="en-US" sz="2745" kern="0"/>
              <a:t>Is it weird? </a:t>
            </a:r>
          </a:p>
          <a:p>
            <a:pPr algn="ctr" defTabSz="913334">
              <a:lnSpc>
                <a:spcPct val="90000"/>
              </a:lnSpc>
              <a:defRPr/>
            </a:pPr>
            <a:r>
              <a:rPr lang="en-US" sz="2353" i="1" kern="0">
                <a:solidFill>
                  <a:srgbClr val="7030A0"/>
                </a:solidFill>
              </a:rPr>
              <a:t>(Anomaly)</a:t>
            </a:r>
            <a:endParaRPr lang="en-US" sz="2745" i="1" kern="0">
              <a:solidFill>
                <a:srgbClr val="7030A0"/>
              </a:solidFill>
            </a:endParaRPr>
          </a:p>
        </p:txBody>
      </p:sp>
      <p:sp>
        <p:nvSpPr>
          <p:cNvPr id="21" name="TextBox 20"/>
          <p:cNvSpPr txBox="1"/>
          <p:nvPr/>
        </p:nvSpPr>
        <p:spPr>
          <a:xfrm>
            <a:off x="6731385" y="658436"/>
            <a:ext cx="2804607" cy="1341640"/>
          </a:xfrm>
          <a:prstGeom prst="rect">
            <a:avLst/>
          </a:prstGeom>
          <a:noFill/>
        </p:spPr>
        <p:txBody>
          <a:bodyPr wrap="square" lIns="179183" tIns="143346" rIns="179183" bIns="143346" rtlCol="0">
            <a:spAutoFit/>
          </a:bodyPr>
          <a:lstStyle/>
          <a:p>
            <a:pPr algn="ctr" defTabSz="913334">
              <a:lnSpc>
                <a:spcPct val="90000"/>
              </a:lnSpc>
              <a:defRPr/>
            </a:pPr>
            <a:r>
              <a:rPr lang="en-US" sz="2745" kern="0"/>
              <a:t>What next?</a:t>
            </a:r>
          </a:p>
          <a:p>
            <a:pPr algn="ctr" defTabSz="913334">
              <a:lnSpc>
                <a:spcPct val="90000"/>
              </a:lnSpc>
              <a:defRPr/>
            </a:pPr>
            <a:r>
              <a:rPr lang="en-US" sz="2353" i="1" kern="0">
                <a:solidFill>
                  <a:srgbClr val="7030A0"/>
                </a:solidFill>
              </a:rPr>
              <a:t>(Reinforcement Learning)</a:t>
            </a:r>
            <a:endParaRPr lang="en-US" sz="2745" i="1" kern="0">
              <a:solidFill>
                <a:srgbClr val="7030A0"/>
              </a:solidFill>
            </a:endParaRPr>
          </a:p>
        </p:txBody>
      </p:sp>
      <p:sp>
        <p:nvSpPr>
          <p:cNvPr id="14" name="TextBox 13"/>
          <p:cNvSpPr txBox="1"/>
          <p:nvPr/>
        </p:nvSpPr>
        <p:spPr>
          <a:xfrm>
            <a:off x="4126888" y="295886"/>
            <a:ext cx="2804607" cy="1397174"/>
          </a:xfrm>
          <a:prstGeom prst="rect">
            <a:avLst/>
          </a:prstGeom>
          <a:noFill/>
        </p:spPr>
        <p:txBody>
          <a:bodyPr wrap="square" lIns="179183" tIns="143346" rIns="179183" bIns="143346" rtlCol="0">
            <a:spAutoFit/>
          </a:bodyPr>
          <a:lstStyle/>
          <a:p>
            <a:pPr algn="ctr" defTabSz="913334">
              <a:lnSpc>
                <a:spcPct val="90000"/>
              </a:lnSpc>
              <a:defRPr/>
            </a:pPr>
            <a:r>
              <a:rPr lang="en-US" sz="2745" kern="0"/>
              <a:t>Predict how much/many</a:t>
            </a:r>
          </a:p>
          <a:p>
            <a:pPr algn="ctr" defTabSz="913334">
              <a:lnSpc>
                <a:spcPct val="90000"/>
              </a:lnSpc>
              <a:defRPr/>
            </a:pPr>
            <a:r>
              <a:rPr lang="en-US" sz="2353" i="1" kern="0">
                <a:solidFill>
                  <a:srgbClr val="7030A0"/>
                </a:solidFill>
              </a:rPr>
              <a:t>(Regression)</a:t>
            </a:r>
          </a:p>
        </p:txBody>
      </p:sp>
      <p:sp>
        <p:nvSpPr>
          <p:cNvPr id="6" name="TextBox 5"/>
          <p:cNvSpPr txBox="1"/>
          <p:nvPr/>
        </p:nvSpPr>
        <p:spPr>
          <a:xfrm>
            <a:off x="755286" y="919394"/>
            <a:ext cx="2804607" cy="995519"/>
          </a:xfrm>
          <a:prstGeom prst="rect">
            <a:avLst/>
          </a:prstGeom>
          <a:noFill/>
        </p:spPr>
        <p:txBody>
          <a:bodyPr wrap="square" lIns="179183" tIns="143346" rIns="179183" bIns="143346" rtlCol="0">
            <a:spAutoFit/>
          </a:bodyPr>
          <a:lstStyle/>
          <a:p>
            <a:pPr algn="ctr" defTabSz="913334">
              <a:lnSpc>
                <a:spcPct val="90000"/>
              </a:lnSpc>
              <a:defRPr/>
            </a:pPr>
            <a:r>
              <a:rPr lang="en-US" sz="2745" kern="0"/>
              <a:t>Which category?</a:t>
            </a:r>
          </a:p>
          <a:p>
            <a:pPr algn="ctr" defTabSz="913334">
              <a:lnSpc>
                <a:spcPct val="90000"/>
              </a:lnSpc>
              <a:defRPr/>
            </a:pPr>
            <a:r>
              <a:rPr lang="en-US" sz="2353" i="1" kern="0">
                <a:solidFill>
                  <a:srgbClr val="7030A0"/>
                </a:solidFill>
              </a:rPr>
              <a:t>(Classification)</a:t>
            </a:r>
            <a:endParaRPr lang="en-US" sz="2745" i="1" kern="0">
              <a:solidFill>
                <a:srgbClr val="7030A0"/>
              </a:solidFill>
            </a:endParaRPr>
          </a:p>
        </p:txBody>
      </p:sp>
      <p:sp>
        <p:nvSpPr>
          <p:cNvPr id="17" name="TextBox 16"/>
          <p:cNvSpPr txBox="1"/>
          <p:nvPr/>
        </p:nvSpPr>
        <p:spPr>
          <a:xfrm>
            <a:off x="6931495" y="3895233"/>
            <a:ext cx="2788091" cy="1341640"/>
          </a:xfrm>
          <a:prstGeom prst="rect">
            <a:avLst/>
          </a:prstGeom>
          <a:noFill/>
        </p:spPr>
        <p:txBody>
          <a:bodyPr wrap="square" lIns="179183" tIns="143346" rIns="179183" bIns="143346" rtlCol="0">
            <a:spAutoFit/>
          </a:bodyPr>
          <a:lstStyle/>
          <a:p>
            <a:pPr algn="ctr" defTabSz="913334">
              <a:lnSpc>
                <a:spcPct val="90000"/>
              </a:lnSpc>
              <a:defRPr/>
            </a:pPr>
            <a:r>
              <a:rPr lang="en-US" sz="2745" kern="0"/>
              <a:t>Data structure</a:t>
            </a:r>
          </a:p>
          <a:p>
            <a:pPr algn="ctr" defTabSz="913334">
              <a:lnSpc>
                <a:spcPct val="90000"/>
              </a:lnSpc>
              <a:defRPr/>
            </a:pPr>
            <a:r>
              <a:rPr lang="en-US" sz="2353" i="1" kern="0">
                <a:solidFill>
                  <a:srgbClr val="7030A0"/>
                </a:solidFill>
              </a:rPr>
              <a:t>(Clustering,</a:t>
            </a:r>
          </a:p>
          <a:p>
            <a:pPr algn="ctr" defTabSz="913334">
              <a:lnSpc>
                <a:spcPct val="90000"/>
              </a:lnSpc>
              <a:defRPr/>
            </a:pPr>
            <a:r>
              <a:rPr lang="en-US" sz="2353" i="1" kern="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943" y="4544363"/>
            <a:ext cx="2992604" cy="21924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44" y="2249017"/>
            <a:ext cx="3750687" cy="310106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425" y="3671772"/>
            <a:ext cx="3684943" cy="284200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236" y="1159868"/>
            <a:ext cx="2645910" cy="217829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350" y="974400"/>
            <a:ext cx="3353069" cy="2621323"/>
          </a:xfrm>
          <a:prstGeom prst="rect">
            <a:avLst/>
          </a:prstGeom>
        </p:spPr>
      </p:pic>
      <p:sp>
        <p:nvSpPr>
          <p:cNvPr id="26" name="TextBox 25"/>
          <p:cNvSpPr txBox="1"/>
          <p:nvPr/>
        </p:nvSpPr>
        <p:spPr>
          <a:xfrm>
            <a:off x="282243" y="6312391"/>
            <a:ext cx="3651509" cy="529104"/>
          </a:xfrm>
          <a:prstGeom prst="rect">
            <a:avLst/>
          </a:prstGeom>
          <a:noFill/>
        </p:spPr>
        <p:txBody>
          <a:bodyPr wrap="none" lIns="179259" tIns="143407" rIns="179259" bIns="143407" rtlCol="0">
            <a:spAutoFit/>
          </a:bodyPr>
          <a:lstStyle/>
          <a:p>
            <a:pPr>
              <a:lnSpc>
                <a:spcPct val="90000"/>
              </a:lnSpc>
              <a:spcAft>
                <a:spcPts val="588"/>
              </a:spcAft>
            </a:pPr>
            <a:r>
              <a:rPr lang="en-US" sz="1729">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194537" y="2931152"/>
            <a:ext cx="11563377" cy="995697"/>
          </a:xfrm>
        </p:spPr>
        <p:txBody>
          <a:bodyPr/>
          <a:lstStyle/>
          <a:p>
            <a:r>
              <a:rPr lang="en-US" sz="5882"/>
              <a:t>It’s all enabled by machine learning…</a:t>
            </a:r>
          </a:p>
        </p:txBody>
      </p:sp>
    </p:spTree>
    <p:extLst>
      <p:ext uri="{BB962C8B-B14F-4D97-AF65-F5344CB8AC3E}">
        <p14:creationId xmlns:p14="http://schemas.microsoft.com/office/powerpoint/2010/main" val="3845194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9621-7AE8-4D12-9315-1F467C22C803}"/>
              </a:ext>
            </a:extLst>
          </p:cNvPr>
          <p:cNvSpPr>
            <a:spLocks noGrp="1"/>
          </p:cNvSpPr>
          <p:nvPr>
            <p:ph type="title"/>
          </p:nvPr>
        </p:nvSpPr>
        <p:spPr>
          <a:xfrm>
            <a:off x="358570" y="358621"/>
            <a:ext cx="5378549" cy="1524138"/>
          </a:xfrm>
        </p:spPr>
        <p:txBody>
          <a:bodyPr wrap="square" anchor="t">
            <a:normAutofit/>
          </a:bodyPr>
          <a:lstStyle/>
          <a:p>
            <a:r>
              <a:rPr lang="en-US"/>
              <a:t>What’s the difference?</a:t>
            </a:r>
          </a:p>
        </p:txBody>
      </p:sp>
      <p:pic>
        <p:nvPicPr>
          <p:cNvPr id="4" name="Picture 4">
            <a:extLst>
              <a:ext uri="{FF2B5EF4-FFF2-40B4-BE49-F238E27FC236}">
                <a16:creationId xmlns:a16="http://schemas.microsoft.com/office/drawing/2014/main" id="{948AB394-6A6C-4FB4-9EF2-1725F1DD4D2F}"/>
              </a:ext>
            </a:extLst>
          </p:cNvPr>
          <p:cNvPicPr>
            <a:picLocks noChangeAspect="1"/>
          </p:cNvPicPr>
          <p:nvPr/>
        </p:nvPicPr>
        <p:blipFill>
          <a:blip r:embed="rId3"/>
          <a:stretch>
            <a:fillRect/>
          </a:stretch>
        </p:blipFill>
        <p:spPr>
          <a:xfrm>
            <a:off x="6095689" y="1745377"/>
            <a:ext cx="6095689" cy="3367868"/>
          </a:xfrm>
          <a:prstGeom prst="rect">
            <a:avLst/>
          </a:prstGeom>
          <a:noFill/>
        </p:spPr>
      </p:pic>
      <p:sp>
        <p:nvSpPr>
          <p:cNvPr id="3" name="Text Placeholder 2">
            <a:extLst>
              <a:ext uri="{FF2B5EF4-FFF2-40B4-BE49-F238E27FC236}">
                <a16:creationId xmlns:a16="http://schemas.microsoft.com/office/drawing/2014/main" id="{96B48D12-CDA1-4E4B-AFAF-6C850B07B750}"/>
              </a:ext>
            </a:extLst>
          </p:cNvPr>
          <p:cNvSpPr>
            <a:spLocks noGrp="1"/>
          </p:cNvSpPr>
          <p:nvPr>
            <p:ph type="body" sz="quarter" idx="11"/>
          </p:nvPr>
        </p:nvSpPr>
        <p:spPr>
          <a:xfrm>
            <a:off x="358569" y="2062070"/>
            <a:ext cx="5378450" cy="3424237"/>
          </a:xfrm>
        </p:spPr>
        <p:txBody>
          <a:bodyPr vert="horz" wrap="square" lIns="91440" tIns="91440" rIns="91440" bIns="91440" rtlCol="0" anchor="t">
            <a:normAutofit/>
          </a:bodyPr>
          <a:lstStyle/>
          <a:p>
            <a:pPr marL="0" indent="0">
              <a:buNone/>
            </a:pPr>
            <a:endParaRPr lang="en-US" sz="1950">
              <a:cs typeface="Segoe UI"/>
            </a:endParaRPr>
          </a:p>
          <a:p>
            <a:pPr marL="447675" lvl="1" indent="-223520"/>
            <a:r>
              <a:rPr lang="en-US" sz="1950"/>
              <a:t>The overall field of AI includes ML, the use of neural networks and deep learning.</a:t>
            </a:r>
            <a:endParaRPr lang="en-US" sz="1950">
              <a:cs typeface="Segoe UI"/>
            </a:endParaRPr>
          </a:p>
          <a:p>
            <a:pPr marL="447675" lvl="1" indent="-223520"/>
            <a:r>
              <a:rPr lang="en-US" sz="1950">
                <a:cs typeface="Segoe UI"/>
              </a:rPr>
              <a:t>Machine Learning is a subset of AI, and it often involves creating models either built from scratch or built using pre-trained models</a:t>
            </a:r>
          </a:p>
          <a:p>
            <a:pPr marL="447675" lvl="1" indent="-223520"/>
            <a:r>
              <a:rPr lang="en-US" sz="1950">
                <a:cs typeface="Segoe UI"/>
              </a:rPr>
              <a:t>These fields encompass both computer science and mathematics in varying degrees</a:t>
            </a:r>
          </a:p>
          <a:p>
            <a:pPr marL="447675" lvl="1" indent="-223520"/>
            <a:endParaRPr lang="en-US" sz="1950">
              <a:cs typeface="Segoe UI"/>
            </a:endParaRPr>
          </a:p>
          <a:p>
            <a:pPr marL="447675" lvl="1" indent="-223520"/>
            <a:endParaRPr lang="en-US">
              <a:cs typeface="Segoe UI"/>
            </a:endParaRPr>
          </a:p>
          <a:p>
            <a:pPr marL="223520" indent="-223520"/>
            <a:endParaRPr lang="en-US" sz="1950">
              <a:cs typeface="Segoe UI"/>
            </a:endParaRPr>
          </a:p>
        </p:txBody>
      </p:sp>
    </p:spTree>
    <p:extLst>
      <p:ext uri="{BB962C8B-B14F-4D97-AF65-F5344CB8AC3E}">
        <p14:creationId xmlns:p14="http://schemas.microsoft.com/office/powerpoint/2010/main" val="16080414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369f9055-6b6c-48b9-9320-5df2d46c430a" Revision="1" Stencil="7276b9ef-3953-4dce-a89b-ed85f20b8b93" StencilVersion="1.0"/>
</Control>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p:properties xmlns:p="http://schemas.microsoft.com/office/2006/metadata/properties" xmlns:xsi="http://www.w3.org/2001/XMLSchema-instance" xmlns:pc="http://schemas.microsoft.com/office/infopath/2007/PartnerControls">
  <documentManagement/>
</p:properties>
</file>

<file path=customXml/item12.xml><?xml version="1.0" encoding="utf-8"?>
<p:properties xmlns:p="http://schemas.microsoft.com/office/2006/metadata/properties" xmlns:xsi="http://www.w3.org/2001/XMLSchema-instance" xmlns:pc="http://schemas.microsoft.com/office/infopath/2007/PartnerControls">
  <documentManagement/>
</p:properties>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p:properties xmlns:p="http://schemas.microsoft.com/office/2006/metadata/properties" xmlns:xsi="http://www.w3.org/2001/XMLSchema-instance" xmlns:pc="http://schemas.microsoft.com/office/infopath/2007/PartnerControls">
  <documentManagement/>
</p:properties>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Control xmlns="http://schemas.microsoft.com/VisualStudio/2011/storyboarding/control">
  <Id Name="a2191c86-fc50-4add-948c-129f6b5a88d8" Revision="1" Stencil="7276b9ef-3953-4dce-a89b-ed85f20b8b93" StencilVersion="1.0"/>
</Control>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Control xmlns="http://schemas.microsoft.com/VisualStudio/2011/storyboarding/control">
  <Id Name="fb22c541-ded0-47fa-8877-83a4c2d16227"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46FE0185-9771-4485-9196-BA4980D4B77C}">
  <ds:schemaRefs>
    <ds:schemaRef ds:uri="http://schemas.microsoft.com/VisualStudio/2011/storyboarding/control"/>
  </ds:schemaRefs>
</ds:datastoreItem>
</file>

<file path=customXml/itemProps10.xml><?xml version="1.0" encoding="utf-8"?>
<ds:datastoreItem xmlns:ds="http://schemas.openxmlformats.org/officeDocument/2006/customXml" ds:itemID="{F4BC595D-565E-4853-93C6-D2F512A973EE}">
  <ds:schemaRefs>
    <ds:schemaRef ds:uri="http://schemas.microsoft.com/office/2006/metadata/properties"/>
    <ds:schemaRef ds:uri="http://schemas.microsoft.com/office/infopath/2007/PartnerControls"/>
  </ds:schemaRefs>
</ds:datastoreItem>
</file>

<file path=customXml/itemProps11.xml><?xml version="1.0" encoding="utf-8"?>
<ds:datastoreItem xmlns:ds="http://schemas.openxmlformats.org/officeDocument/2006/customXml" ds:itemID="{37464D9C-18F0-478B-9E57-ECB2358A141D}">
  <ds:schemaRefs>
    <ds:schemaRef ds:uri="http://schemas.microsoft.com/office/2006/metadata/properties"/>
    <ds:schemaRef ds:uri="http://schemas.microsoft.com/office/infopath/2007/PartnerControls"/>
  </ds:schemaRefs>
</ds:datastoreItem>
</file>

<file path=customXml/itemProps12.xml><?xml version="1.0" encoding="utf-8"?>
<ds:datastoreItem xmlns:ds="http://schemas.openxmlformats.org/officeDocument/2006/customXml" ds:itemID="{2FCC768B-A1AF-4E74-A6DF-5EA8B6420D22}">
  <ds:schemaRefs>
    <ds:schemaRef ds:uri="http://schemas.microsoft.com/office/2006/metadata/properties"/>
    <ds:schemaRef ds:uri="http://schemas.microsoft.com/office/infopath/2007/PartnerControls"/>
  </ds:schemaRefs>
</ds:datastoreItem>
</file>

<file path=customXml/itemProps13.xml><?xml version="1.0" encoding="utf-8"?>
<ds:datastoreItem xmlns:ds="http://schemas.openxmlformats.org/officeDocument/2006/customXml" ds:itemID="{DF948D60-8EEB-4EFD-89C5-9D9CFF832AFE}">
  <ds:schemaRefs>
    <ds:schemaRef ds:uri="http://schemas.microsoft.com/sharepoint/v3/contenttype/forms"/>
  </ds:schemaRefs>
</ds:datastoreItem>
</file>

<file path=customXml/itemProps14.xml><?xml version="1.0" encoding="utf-8"?>
<ds:datastoreItem xmlns:ds="http://schemas.openxmlformats.org/officeDocument/2006/customXml" ds:itemID="{49323468-CCCA-4B0B-9FCB-F60D0E2EA9FE}">
  <ds:schemaRefs>
    <ds:schemaRef ds:uri="http://schemas.microsoft.com/VisualStudio/2011/storyboarding/control"/>
  </ds:schemaRefs>
</ds:datastoreItem>
</file>

<file path=customXml/itemProps15.xml><?xml version="1.0" encoding="utf-8"?>
<ds:datastoreItem xmlns:ds="http://schemas.openxmlformats.org/officeDocument/2006/customXml" ds:itemID="{D775B7B4-E88C-4155-A80B-0C187B3AC235}">
  <ds:schemaRefs>
    <ds:schemaRef ds:uri="http://schemas.microsoft.com/sharepoint/v3/contenttype/forms"/>
  </ds:schemaRefs>
</ds:datastoreItem>
</file>

<file path=customXml/itemProps16.xml><?xml version="1.0" encoding="utf-8"?>
<ds:datastoreItem xmlns:ds="http://schemas.openxmlformats.org/officeDocument/2006/customXml" ds:itemID="{C25B9FE6-6FF7-4981-8F07-531E54F2EAD8}">
  <ds:schemaRefs>
    <ds:schemaRef ds:uri="http://schemas.microsoft.com/office/2006/metadata/properties"/>
    <ds:schemaRef ds:uri="http://schemas.microsoft.com/office/infopath/2007/PartnerControls"/>
  </ds:schemaRefs>
</ds:datastoreItem>
</file>

<file path=customXml/itemProps17.xml><?xml version="1.0" encoding="utf-8"?>
<ds:datastoreItem xmlns:ds="http://schemas.openxmlformats.org/officeDocument/2006/customXml" ds:itemID="{3B62FB8E-73E5-4CCB-868D-309B56AC7521}">
  <ds:schemaRefs>
    <ds:schemaRef ds:uri="http://schemas.microsoft.com/sharepoint/v3/contenttype/forms"/>
  </ds:schemaRefs>
</ds:datastoreItem>
</file>

<file path=customXml/itemProps18.xml><?xml version="1.0" encoding="utf-8"?>
<ds:datastoreItem xmlns:ds="http://schemas.openxmlformats.org/officeDocument/2006/customXml" ds:itemID="{2E233F5F-D104-4FAC-AC80-A61AD4BB2C62}">
  <ds:schemaRefs>
    <ds:schemaRef ds:uri="http://schemas.microsoft.com/sharepoint/v3/contenttype/forms"/>
  </ds:schemaRefs>
</ds:datastoreItem>
</file>

<file path=customXml/itemProps19.xml><?xml version="1.0" encoding="utf-8"?>
<ds:datastoreItem xmlns:ds="http://schemas.openxmlformats.org/officeDocument/2006/customXml" ds:itemID="{585D4EF8-02FC-4CED-BA77-CAF18B299D0D}">
  <ds:schemaRefs>
    <ds:schemaRef ds:uri="http://schemas.microsoft.com/VisualStudio/2011/storyboarding/control"/>
  </ds:schemaRefs>
</ds:datastoreItem>
</file>

<file path=customXml/itemProps2.xml><?xml version="1.0" encoding="utf-8"?>
<ds:datastoreItem xmlns:ds="http://schemas.openxmlformats.org/officeDocument/2006/customXml" ds:itemID="{6BFF0FF1-7086-48A1-9FCF-C27659DBEC16}">
  <ds:schemaRefs>
    <ds:schemaRef ds:uri="http://schemas.microsoft.com/VisualStudio/2011/storyboarding/control"/>
  </ds:schemaRefs>
</ds:datastoreItem>
</file>

<file path=customXml/itemProps20.xml><?xml version="1.0" encoding="utf-8"?>
<ds:datastoreItem xmlns:ds="http://schemas.openxmlformats.org/officeDocument/2006/customXml" ds:itemID="{66E48A09-FCB1-4E18-A044-5B4E7D19DBE0}">
  <ds:schemaRefs>
    <ds:schemaRef ds:uri="http://schemas.microsoft.com/VisualStudio/2011/storyboarding/control"/>
  </ds:schemaRefs>
</ds:datastoreItem>
</file>

<file path=customXml/itemProps21.xml><?xml version="1.0" encoding="utf-8"?>
<ds:datastoreItem xmlns:ds="http://schemas.openxmlformats.org/officeDocument/2006/customXml" ds:itemID="{FE8E7E02-6E54-4044-BC11-D9743E91F31A}">
  <ds:schemaRefs>
    <ds:schemaRef ds:uri="http://schemas.microsoft.com/VisualStudio/2011/storyboarding/control"/>
  </ds:schemaRefs>
</ds:datastoreItem>
</file>

<file path=customXml/itemProps22.xml><?xml version="1.0" encoding="utf-8"?>
<ds:datastoreItem xmlns:ds="http://schemas.openxmlformats.org/officeDocument/2006/customXml" ds:itemID="{DAA93B5A-5F70-4327-9E91-48E5B2BA31CB}">
  <ds:schemaRefs>
    <ds:schemaRef ds:uri="http://schemas.microsoft.com/sharepoint/v3/contenttype/forms"/>
  </ds:schemaRefs>
</ds:datastoreItem>
</file>

<file path=customXml/itemProps23.xml><?xml version="1.0" encoding="utf-8"?>
<ds:datastoreItem xmlns:ds="http://schemas.openxmlformats.org/officeDocument/2006/customXml" ds:itemID="{53073EA9-AFFA-4A95-A84A-61BC1B25DA4A}">
  <ds:schemaRefs>
    <ds:schemaRef ds:uri="http://schemas.microsoft.com/VisualStudio/2011/storyboarding/control"/>
  </ds:schemaRefs>
</ds:datastoreItem>
</file>

<file path=customXml/itemProps24.xml><?xml version="1.0" encoding="utf-8"?>
<ds:datastoreItem xmlns:ds="http://schemas.openxmlformats.org/officeDocument/2006/customXml" ds:itemID="{558CA7FC-298C-47EA-9D96-EDDFF18284E7}">
  <ds:schemaRefs>
    <ds:schemaRef ds:uri="http://schemas.microsoft.com/sharepoint/v3/contenttype/forms"/>
  </ds:schemaRefs>
</ds:datastoreItem>
</file>

<file path=customXml/itemProps25.xml><?xml version="1.0" encoding="utf-8"?>
<ds:datastoreItem xmlns:ds="http://schemas.openxmlformats.org/officeDocument/2006/customXml" ds:itemID="{AC9776D3-2E83-47FF-BB5D-8CC998FF6A27}">
  <ds:schemaRefs>
    <ds:schemaRef ds:uri="http://schemas.microsoft.com/VisualStudio/2011/storyboarding/control"/>
  </ds:schemaRefs>
</ds:datastoreItem>
</file>

<file path=customXml/itemProps26.xml><?xml version="1.0" encoding="utf-8"?>
<ds:datastoreItem xmlns:ds="http://schemas.openxmlformats.org/officeDocument/2006/customXml" ds:itemID="{79F35EED-C759-475A-A054-FD2A7B0BFBC7}">
  <ds:schemaRefs>
    <ds:schemaRef ds:uri="http://schemas.microsoft.com/sharepoint/v3/contenttype/forms"/>
  </ds:schemaRefs>
</ds:datastoreItem>
</file>

<file path=customXml/itemProps27.xml><?xml version="1.0" encoding="utf-8"?>
<ds:datastoreItem xmlns:ds="http://schemas.openxmlformats.org/officeDocument/2006/customXml" ds:itemID="{039E44D4-58DC-446A-ACF0-6640ED86BF1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6E623ED-9D30-40BC-8144-A2BF8D2F85E1}">
  <ds:schemaRefs>
    <ds:schemaRef ds:uri="http://schemas.microsoft.com/VisualStudio/2011/storyboarding/control"/>
  </ds:schemaRefs>
</ds:datastoreItem>
</file>

<file path=customXml/itemProps4.xml><?xml version="1.0" encoding="utf-8"?>
<ds:datastoreItem xmlns:ds="http://schemas.openxmlformats.org/officeDocument/2006/customXml" ds:itemID="{3AE64CD9-0087-493B-A857-AE477D9FF3C3}">
  <ds:schemaRefs>
    <ds:schemaRef ds:uri="http://schemas.microsoft.com/VisualStudio/2011/storyboarding/control"/>
  </ds:schemaRefs>
</ds:datastoreItem>
</file>

<file path=customXml/itemProps5.xml><?xml version="1.0" encoding="utf-8"?>
<ds:datastoreItem xmlns:ds="http://schemas.openxmlformats.org/officeDocument/2006/customXml" ds:itemID="{7C093D50-BD22-49C0-9841-D75986C6F91A}">
  <ds:schemaRefs>
    <ds:schemaRef ds:uri="http://schemas.microsoft.com/office/2006/metadata/properties"/>
    <ds:schemaRef ds:uri="http://schemas.microsoft.com/office/infopath/2007/PartnerControls"/>
  </ds:schemaRefs>
</ds:datastoreItem>
</file>

<file path=customXml/itemProps6.xml><?xml version="1.0" encoding="utf-8"?>
<ds:datastoreItem xmlns:ds="http://schemas.openxmlformats.org/officeDocument/2006/customXml" ds:itemID="{EF3B0467-304B-4E7F-A5C4-781D5FA8D461}">
  <ds:schemaRefs>
    <ds:schemaRef ds:uri="http://schemas.microsoft.com/office/2006/metadata/properties"/>
    <ds:schemaRef ds:uri="http://schemas.microsoft.com/office/infopath/2007/PartnerControls"/>
  </ds:schemaRefs>
</ds:datastoreItem>
</file>

<file path=customXml/itemProps7.xml><?xml version="1.0" encoding="utf-8"?>
<ds:datastoreItem xmlns:ds="http://schemas.openxmlformats.org/officeDocument/2006/customXml" ds:itemID="{FC75EFD0-7C8A-41B0-BE36-55B00EAA3E51}">
  <ds:schemaRefs>
    <ds:schemaRef ds:uri="http://schemas.microsoft.com/VisualStudio/2011/storyboarding/control"/>
  </ds:schemaRefs>
</ds:datastoreItem>
</file>

<file path=customXml/itemProps8.xml><?xml version="1.0" encoding="utf-8"?>
<ds:datastoreItem xmlns:ds="http://schemas.openxmlformats.org/officeDocument/2006/customXml" ds:itemID="{CE51856E-F108-48C5-8FCA-A87BDC199444}">
  <ds:schemaRefs>
    <ds:schemaRef ds:uri="http://schemas.microsoft.com/VisualStudio/2011/storyboarding/control"/>
  </ds:schemaRefs>
</ds:datastoreItem>
</file>

<file path=customXml/itemProps9.xml><?xml version="1.0" encoding="utf-8"?>
<ds:datastoreItem xmlns:ds="http://schemas.openxmlformats.org/officeDocument/2006/customXml" ds:itemID="{EE9F5700-1E97-4D10-8100-60A7CF96A90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212</TotalTime>
  <Words>1915</Words>
  <Application>Microsoft Office PowerPoint</Application>
  <PresentationFormat>Widescreen</PresentationFormat>
  <Paragraphs>162</Paragraphs>
  <Slides>21</Slides>
  <Notes>17</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21</vt:i4>
      </vt:variant>
    </vt:vector>
  </HeadingPairs>
  <TitlesOfParts>
    <vt:vector size="33" baseType="lpstr">
      <vt:lpstr>Arial</vt:lpstr>
      <vt:lpstr>Calibri</vt:lpstr>
      <vt:lpstr>Calibri Light</vt:lpstr>
      <vt:lpstr>Consolas</vt:lpstr>
      <vt:lpstr>Segoe UI</vt:lpstr>
      <vt:lpstr>Segoe UI Light</vt:lpstr>
      <vt:lpstr>Segoe UI Semilight</vt:lpstr>
      <vt:lpstr>Wingdings</vt:lpstr>
      <vt:lpstr>Office Theme</vt:lpstr>
      <vt:lpstr>WHITE TEMPLATE</vt:lpstr>
      <vt:lpstr>1_5-50111_Build 2017_LIGHT GRAY TEMPLATE</vt:lpstr>
      <vt:lpstr>5-50111_Build 2017_LIGHT GRAY TEMPLATE</vt:lpstr>
      <vt:lpstr>Introduction to AI with Custom Vision</vt:lpstr>
      <vt:lpstr>Before we get started… Ensure you have the following installed</vt:lpstr>
      <vt:lpstr>PowerPoint Presentation</vt:lpstr>
      <vt:lpstr>PowerPoint Presentation</vt:lpstr>
      <vt:lpstr>PowerPoint Presentation</vt:lpstr>
      <vt:lpstr>PowerPoint Presentation</vt:lpstr>
      <vt:lpstr>PowerPoint Presentation</vt:lpstr>
      <vt:lpstr>It’s all enabled by machine learning…</vt:lpstr>
      <vt:lpstr>What’s the difference?</vt:lpstr>
      <vt:lpstr>PowerPoint Presentation</vt:lpstr>
      <vt:lpstr>Introducing Custom Vision</vt:lpstr>
      <vt:lpstr>Your own custom vision model, in 3 steps</vt:lpstr>
      <vt:lpstr>Exercise - Creating a Custom Vision Model</vt:lpstr>
      <vt:lpstr>Exercise - Rudolph is missing since Christmas. Help Santa find Rudolph from the bunch of other flyers.</vt:lpstr>
      <vt:lpstr>PowerPoint Presentation</vt:lpstr>
      <vt:lpstr>Quick links:  Git repo: sheki018/workshop-mlsa (github.com)  Azure portal: portal.azure.com  Custom Vision: https://www.customvision.ai/?WT.mc_id=academic-49102-chrhar</vt:lpstr>
      <vt:lpstr>Probability and AI</vt:lpstr>
      <vt:lpstr>Performing a prediction</vt:lpstr>
      <vt:lpstr>Exercise - Using a Custom Vision Model</vt:lpstr>
      <vt:lpstr>What's next?</vt:lpstr>
      <vt:lpstr>Thank you!!! Speaker Name: Shekinah 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Harrison (HE/HIM/HIS)</dc:creator>
  <cp:lastModifiedBy>SHEKINAH T</cp:lastModifiedBy>
  <cp:revision>15</cp:revision>
  <dcterms:created xsi:type="dcterms:W3CDTF">2021-10-28T18:28:38Z</dcterms:created>
  <dcterms:modified xsi:type="dcterms:W3CDTF">2021-12-28T19:34:46Z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2021-10-28T21:32:19Z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5a2faa98-69b2-4e3c-beb3-51a61c86fdf1</vt:lpwstr>
  </property>
  <property fmtid="{D5CDD505-2E9C-101B-9397-08002B2CF9AE}" pid="8" name="MSIP_Label_f42aa342-8706-4288-bd11-ebb85995028c_ContentBits">
    <vt:lpwstr>0</vt:lpwstr>
  </property>
</Properties>
</file>